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8" r:id="rId20"/>
    <p:sldId id="273" r:id="rId21"/>
    <p:sldId id="274" r:id="rId22"/>
    <p:sldId id="276" r:id="rId23"/>
    <p:sldId id="277"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tekin Erdoğan" initials="AE" lastIdx="1" clrIdx="0">
    <p:extLst>
      <p:ext uri="{19B8F6BF-5375-455C-9EA6-DF929625EA0E}">
        <p15:presenceInfo xmlns:p15="http://schemas.microsoft.com/office/powerpoint/2012/main" userId="1958952920a73a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3"/>
    <p:restoredTop sz="94714"/>
  </p:normalViewPr>
  <p:slideViewPr>
    <p:cSldViewPr snapToGrid="0" snapToObjects="1" showGuides="1">
      <p:cViewPr varScale="1">
        <p:scale>
          <a:sx n="77" d="100"/>
          <a:sy n="77" d="100"/>
        </p:scale>
        <p:origin x="1406" y="5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commentAuthors" Target="commentAuthor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4-22T10:54:38.229"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8AFF1-9AFE-8746-BD29-DAFB807BFB31}" type="datetimeFigureOut">
              <a:rPr lang="tr-TR" smtClean="0"/>
              <a:t>2.07.2026</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66AC4-9CE9-7F43-99EA-2605B66DF138}" type="slidenum">
              <a:rPr lang="tr-TR" smtClean="0"/>
              <a:t>‹#›</a:t>
            </a:fld>
            <a:endParaRPr lang="tr-TR"/>
          </a:p>
        </p:txBody>
      </p:sp>
    </p:spTree>
    <p:extLst>
      <p:ext uri="{BB962C8B-B14F-4D97-AF65-F5344CB8AC3E}">
        <p14:creationId xmlns:p14="http://schemas.microsoft.com/office/powerpoint/2010/main" val="199372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9D66AC4-9CE9-7F43-99EA-2605B66DF138}" type="slidenum">
              <a:rPr lang="tr-TR" smtClean="0"/>
              <a:t>17</a:t>
            </a:fld>
            <a:endParaRPr lang="tr-TR"/>
          </a:p>
        </p:txBody>
      </p:sp>
    </p:spTree>
    <p:extLst>
      <p:ext uri="{BB962C8B-B14F-4D97-AF65-F5344CB8AC3E}">
        <p14:creationId xmlns:p14="http://schemas.microsoft.com/office/powerpoint/2010/main" val="426714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9D66AC4-9CE9-7F43-99EA-2605B66DF138}" type="slidenum">
              <a:rPr lang="tr-TR" smtClean="0"/>
              <a:t>21</a:t>
            </a:fld>
            <a:endParaRPr lang="tr-TR"/>
          </a:p>
        </p:txBody>
      </p:sp>
    </p:spTree>
    <p:extLst>
      <p:ext uri="{BB962C8B-B14F-4D97-AF65-F5344CB8AC3E}">
        <p14:creationId xmlns:p14="http://schemas.microsoft.com/office/powerpoint/2010/main" val="167961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9D66AC4-9CE9-7F43-99EA-2605B66DF138}" type="slidenum">
              <a:rPr lang="tr-TR" smtClean="0"/>
              <a:t>22</a:t>
            </a:fld>
            <a:endParaRPr lang="tr-TR"/>
          </a:p>
        </p:txBody>
      </p:sp>
    </p:spTree>
    <p:extLst>
      <p:ext uri="{BB962C8B-B14F-4D97-AF65-F5344CB8AC3E}">
        <p14:creationId xmlns:p14="http://schemas.microsoft.com/office/powerpoint/2010/main" val="91046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9D66AC4-9CE9-7F43-99EA-2605B66DF138}" type="slidenum">
              <a:rPr lang="tr-TR" smtClean="0"/>
              <a:t>23</a:t>
            </a:fld>
            <a:endParaRPr lang="tr-TR"/>
          </a:p>
        </p:txBody>
      </p:sp>
    </p:spTree>
    <p:extLst>
      <p:ext uri="{BB962C8B-B14F-4D97-AF65-F5344CB8AC3E}">
        <p14:creationId xmlns:p14="http://schemas.microsoft.com/office/powerpoint/2010/main" val="143032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EA5CBE-A130-0D46-BA7C-98CD740FB9D6}"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96251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A5CBE-A130-0D46-BA7C-98CD740FB9D6}"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74395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A5CBE-A130-0D46-BA7C-98CD740FB9D6}"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33372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A5CBE-A130-0D46-BA7C-98CD740FB9D6}"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151088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A5CBE-A130-0D46-BA7C-98CD740FB9D6}"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567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A5CBE-A130-0D46-BA7C-98CD740FB9D6}"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272084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A5CBE-A130-0D46-BA7C-98CD740FB9D6}" type="datetimeFigureOut">
              <a:rPr lang="tr-TR" smtClean="0"/>
              <a:t>2.07.2026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219224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A5CBE-A130-0D46-BA7C-98CD740FB9D6}" type="datetimeFigureOut">
              <a:rPr lang="tr-TR" smtClean="0"/>
              <a:t>2.07.2026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46138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A5CBE-A130-0D46-BA7C-98CD740FB9D6}" type="datetimeFigureOut">
              <a:rPr lang="tr-TR" smtClean="0"/>
              <a:t>2.07.2026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9637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A5CBE-A130-0D46-BA7C-98CD740FB9D6}"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9437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A5CBE-A130-0D46-BA7C-98CD740FB9D6}"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605265-E111-424E-A211-438B7CCF47BA}" type="slidenum">
              <a:rPr lang="tr-TR" smtClean="0"/>
              <a:t>‹#›</a:t>
            </a:fld>
            <a:endParaRPr lang="tr-TR"/>
          </a:p>
        </p:txBody>
      </p:sp>
    </p:spTree>
    <p:extLst>
      <p:ext uri="{BB962C8B-B14F-4D97-AF65-F5344CB8AC3E}">
        <p14:creationId xmlns:p14="http://schemas.microsoft.com/office/powerpoint/2010/main" val="302658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A5CBE-A130-0D46-BA7C-98CD740FB9D6}" type="datetimeFigureOut">
              <a:rPr lang="tr-TR" smtClean="0"/>
              <a:t>2.07.2026</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05265-E111-424E-A211-438B7CCF47BA}" type="slidenum">
              <a:rPr lang="tr-TR" smtClean="0"/>
              <a:t>‹#›</a:t>
            </a:fld>
            <a:endParaRPr lang="tr-TR"/>
          </a:p>
        </p:txBody>
      </p:sp>
    </p:spTree>
    <p:extLst>
      <p:ext uri="{BB962C8B-B14F-4D97-AF65-F5344CB8AC3E}">
        <p14:creationId xmlns:p14="http://schemas.microsoft.com/office/powerpoint/2010/main" val="3912327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14.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comments" Target="../comments/comment1.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18.png" /></Relationships>
</file>

<file path=ppt/slides/_rels/slide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10.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742949" y="2321685"/>
            <a:ext cx="8420100" cy="2387600"/>
          </a:xfrm>
        </p:spPr>
        <p:txBody>
          <a:bodyPr>
            <a:normAutofit fontScale="90000"/>
          </a:bodyPr>
          <a:lstStyle/>
          <a:p>
            <a:r>
              <a:rPr lang="tr-TR" b="1" dirty="0"/>
              <a:t>Benim Mahallem</a:t>
            </a:r>
            <a:br>
              <a:rPr lang="tr-TR" b="1" dirty="0"/>
            </a:br>
            <a:r>
              <a:rPr lang="tr-TR" b="1" dirty="0"/>
              <a:t>Benim Sesim</a:t>
            </a:r>
            <a:br>
              <a:rPr lang="tr-TR" b="1" dirty="0"/>
            </a:br>
            <a:r>
              <a:rPr lang="tr-TR" b="1" dirty="0"/>
              <a:t>Anket Analizi</a:t>
            </a:r>
            <a:br>
              <a:rPr lang="tr-TR" b="1" dirty="0"/>
            </a:br>
            <a:r>
              <a:rPr lang="tr-TR" b="1" dirty="0"/>
              <a:t>2026</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Tree>
    <p:extLst>
      <p:ext uri="{BB962C8B-B14F-4D97-AF65-F5344CB8AC3E}">
        <p14:creationId xmlns:p14="http://schemas.microsoft.com/office/powerpoint/2010/main" val="217486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5219284" y="2477726"/>
            <a:ext cx="3837748" cy="1615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Katılımcıların bir kısmı Kent Konseyi hakkında bilgi sahibi olduğunu belirtirken, bir kısmı ise bu konuda bilgi sahibi olmadığını ifade etmekte.</a:t>
            </a:r>
          </a:p>
          <a:p>
            <a:pPr algn="l"/>
            <a:endParaRPr lang="tr-TR" sz="1600" dirty="0"/>
          </a:p>
          <a:p>
            <a:pPr algn="l"/>
            <a:r>
              <a:rPr lang="tr-TR" sz="1600" dirty="0"/>
              <a:t>Bu durum, Kent Konseyi’ne ilişkin bilinirliğin farklı düzeylerde olduğunu gösteriyor.</a:t>
            </a:r>
          </a:p>
        </p:txBody>
      </p:sp>
      <p:pic>
        <p:nvPicPr>
          <p:cNvPr id="5" name="Picture 4">
            <a:extLst>
              <a:ext uri="{FF2B5EF4-FFF2-40B4-BE49-F238E27FC236}">
                <a16:creationId xmlns:a16="http://schemas.microsoft.com/office/drawing/2014/main" id="{CE391826-4108-104D-9BB4-C129D0953936}"/>
              </a:ext>
            </a:extLst>
          </p:cNvPr>
          <p:cNvPicPr>
            <a:picLocks noChangeAspect="1"/>
          </p:cNvPicPr>
          <p:nvPr/>
        </p:nvPicPr>
        <p:blipFill>
          <a:blip r:embed="rId3"/>
          <a:stretch>
            <a:fillRect/>
          </a:stretch>
        </p:blipFill>
        <p:spPr>
          <a:xfrm>
            <a:off x="1518801" y="1754371"/>
            <a:ext cx="2866477" cy="3724103"/>
          </a:xfrm>
          <a:prstGeom prst="rect">
            <a:avLst/>
          </a:prstGeom>
        </p:spPr>
      </p:pic>
    </p:spTree>
    <p:extLst>
      <p:ext uri="{BB962C8B-B14F-4D97-AF65-F5344CB8AC3E}">
        <p14:creationId xmlns:p14="http://schemas.microsoft.com/office/powerpoint/2010/main" val="381052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62691" y="1657350"/>
            <a:ext cx="4190308" cy="3683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Katılımcıların Kent Konseyi’nden beklentileri belirli başlıklarda toplanmakta. </a:t>
            </a:r>
          </a:p>
          <a:p>
            <a:pPr algn="l"/>
            <a:r>
              <a:rPr lang="tr-TR" sz="1600" dirty="0"/>
              <a:t>En sık ifade edilen beklentiler arasında, </a:t>
            </a:r>
            <a:r>
              <a:rPr lang="tr-TR" sz="1600" b="1" dirty="0"/>
              <a:t>halkın görüş ve taleplerinin ilgili kurumlara iletilmesi</a:t>
            </a:r>
            <a:r>
              <a:rPr lang="tr-TR" sz="1600" dirty="0"/>
              <a:t>, </a:t>
            </a:r>
            <a:r>
              <a:rPr lang="tr-TR" sz="1600" b="1" dirty="0"/>
              <a:t>çevre ve doğa koruma konularında aktif rol alınması ve somut çözüm önerilerinin geliştirilmesi</a:t>
            </a:r>
            <a:r>
              <a:rPr lang="tr-TR" sz="1600" dirty="0"/>
              <a:t> yer alıyor.</a:t>
            </a:r>
          </a:p>
          <a:p>
            <a:pPr algn="l"/>
            <a:endParaRPr lang="tr-TR" sz="1600" dirty="0"/>
          </a:p>
          <a:p>
            <a:pPr algn="l"/>
            <a:r>
              <a:rPr lang="tr-TR" sz="1600" dirty="0"/>
              <a:t>Katılımcılara göre Kent Konseyi’nin öncelikli olarak ilgilenmesi gereken konular ise şu şekilde sıralanmaktadır: </a:t>
            </a:r>
          </a:p>
          <a:p>
            <a:pPr marL="285750" indent="-285750" algn="l">
              <a:buFont typeface="Arial" panose="020B0604020202020204" pitchFamily="34" charset="0"/>
              <a:buChar char="•"/>
            </a:pPr>
            <a:r>
              <a:rPr lang="tr-TR" sz="1600" b="1" dirty="0"/>
              <a:t>Çevre ve doğa koruma </a:t>
            </a:r>
          </a:p>
          <a:p>
            <a:pPr marL="285750" indent="-285750" algn="l">
              <a:buFont typeface="Arial" panose="020B0604020202020204" pitchFamily="34" charset="0"/>
              <a:buChar char="•"/>
            </a:pPr>
            <a:r>
              <a:rPr lang="tr-TR" sz="1600" b="1" dirty="0"/>
              <a:t>Kültür, sanat ve turizm </a:t>
            </a:r>
          </a:p>
          <a:p>
            <a:pPr marL="285750" indent="-285750" algn="l">
              <a:buFont typeface="Arial" panose="020B0604020202020204" pitchFamily="34" charset="0"/>
              <a:buChar char="•"/>
            </a:pPr>
            <a:r>
              <a:rPr lang="tr-TR" sz="1600" b="1" dirty="0"/>
              <a:t>Ulaşım ve altyapı </a:t>
            </a:r>
          </a:p>
          <a:p>
            <a:pPr marL="285750" indent="-285750" algn="l">
              <a:buFont typeface="Arial" panose="020B0604020202020204" pitchFamily="34" charset="0"/>
              <a:buChar char="•"/>
            </a:pPr>
            <a:r>
              <a:rPr lang="tr-TR" sz="1600" b="1" dirty="0"/>
              <a:t>Kadın ve gençlik çalışmaları</a:t>
            </a:r>
          </a:p>
          <a:p>
            <a:pPr algn="l"/>
            <a:endParaRPr lang="tr-TR" sz="1600" dirty="0"/>
          </a:p>
        </p:txBody>
      </p:sp>
      <p:pic>
        <p:nvPicPr>
          <p:cNvPr id="3" name="Picture 2">
            <a:extLst>
              <a:ext uri="{FF2B5EF4-FFF2-40B4-BE49-F238E27FC236}">
                <a16:creationId xmlns:a16="http://schemas.microsoft.com/office/drawing/2014/main" id="{F6386EFB-EF3F-AA4D-B875-BC50D01BB313}"/>
              </a:ext>
            </a:extLst>
          </p:cNvPr>
          <p:cNvPicPr>
            <a:picLocks noChangeAspect="1"/>
          </p:cNvPicPr>
          <p:nvPr/>
        </p:nvPicPr>
        <p:blipFill>
          <a:blip r:embed="rId3"/>
          <a:stretch>
            <a:fillRect/>
          </a:stretch>
        </p:blipFill>
        <p:spPr>
          <a:xfrm>
            <a:off x="5022065" y="1372989"/>
            <a:ext cx="4190308" cy="3968033"/>
          </a:xfrm>
          <a:prstGeom prst="rect">
            <a:avLst/>
          </a:prstGeom>
        </p:spPr>
      </p:pic>
    </p:spTree>
    <p:extLst>
      <p:ext uri="{BB962C8B-B14F-4D97-AF65-F5344CB8AC3E}">
        <p14:creationId xmlns:p14="http://schemas.microsoft.com/office/powerpoint/2010/main" val="279525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5540793" y="2062509"/>
            <a:ext cx="4090225" cy="273298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Katılımcıların “</a:t>
            </a:r>
            <a:r>
              <a:rPr lang="tr-TR" sz="1600" b="1" dirty="0"/>
              <a:t>Kent Konseyi ne yapar</a:t>
            </a:r>
            <a:r>
              <a:rPr lang="tr-TR" sz="1600" dirty="0"/>
              <a:t>?” sorusuna verdikleri yanıtlar belirli başlıklarda toplanmakta.</a:t>
            </a:r>
          </a:p>
          <a:p>
            <a:pPr algn="l"/>
            <a:endParaRPr lang="tr-TR" sz="1600" dirty="0"/>
          </a:p>
          <a:p>
            <a:pPr algn="l"/>
            <a:r>
              <a:rPr lang="tr-TR" sz="1600" dirty="0"/>
              <a:t>En sık ifade edilen görüşler arasında:</a:t>
            </a:r>
          </a:p>
          <a:p>
            <a:pPr algn="l"/>
            <a:endParaRPr lang="tr-TR" sz="1600" dirty="0"/>
          </a:p>
          <a:p>
            <a:pPr marL="285750" indent="-285750" algn="l">
              <a:buFont typeface="Arial" panose="020B0604020202020204" pitchFamily="34" charset="0"/>
              <a:buChar char="•"/>
            </a:pPr>
            <a:r>
              <a:rPr lang="tr-TR" sz="1600" b="1" dirty="0"/>
              <a:t>Belediye ile halk arasında iletişim ve iş birliği kurulması </a:t>
            </a:r>
          </a:p>
          <a:p>
            <a:pPr marL="285750" indent="-285750" algn="l">
              <a:buFont typeface="Arial" panose="020B0604020202020204" pitchFamily="34" charset="0"/>
              <a:buChar char="•"/>
            </a:pPr>
            <a:r>
              <a:rPr lang="tr-TR" sz="1600" b="1" dirty="0"/>
              <a:t>İlçenin sorunlarının tespit edilmesi ve çözüm önerileri geliştirilmesi </a:t>
            </a:r>
          </a:p>
          <a:p>
            <a:pPr marL="285750" indent="-285750" algn="l">
              <a:buFont typeface="Arial" panose="020B0604020202020204" pitchFamily="34" charset="0"/>
              <a:buChar char="•"/>
            </a:pPr>
            <a:r>
              <a:rPr lang="tr-TR" sz="1600" b="1" dirty="0"/>
              <a:t>Vatandaş görüş ve önerilerinin yerel yönetime iletilmesi,</a:t>
            </a:r>
          </a:p>
          <a:p>
            <a:pPr algn="l"/>
            <a:endParaRPr lang="tr-TR" sz="1600" dirty="0"/>
          </a:p>
          <a:p>
            <a:pPr algn="l"/>
            <a:r>
              <a:rPr lang="tr-TR" sz="1600" dirty="0"/>
              <a:t>yer alıyor.</a:t>
            </a:r>
          </a:p>
          <a:p>
            <a:pPr algn="l"/>
            <a:endParaRPr lang="tr-TR" sz="1600" dirty="0"/>
          </a:p>
        </p:txBody>
      </p:sp>
      <p:pic>
        <p:nvPicPr>
          <p:cNvPr id="5" name="Picture 4">
            <a:extLst>
              <a:ext uri="{FF2B5EF4-FFF2-40B4-BE49-F238E27FC236}">
                <a16:creationId xmlns:a16="http://schemas.microsoft.com/office/drawing/2014/main" id="{6064EAFC-5A0C-3546-B15F-3F734859E6C9}"/>
              </a:ext>
            </a:extLst>
          </p:cNvPr>
          <p:cNvPicPr>
            <a:picLocks noChangeAspect="1"/>
          </p:cNvPicPr>
          <p:nvPr/>
        </p:nvPicPr>
        <p:blipFill>
          <a:blip r:embed="rId3"/>
          <a:stretch>
            <a:fillRect/>
          </a:stretch>
        </p:blipFill>
        <p:spPr>
          <a:xfrm>
            <a:off x="274982" y="1840775"/>
            <a:ext cx="5188226" cy="3058491"/>
          </a:xfrm>
          <a:prstGeom prst="rect">
            <a:avLst/>
          </a:prstGeom>
        </p:spPr>
      </p:pic>
    </p:spTree>
    <p:extLst>
      <p:ext uri="{BB962C8B-B14F-4D97-AF65-F5344CB8AC3E}">
        <p14:creationId xmlns:p14="http://schemas.microsoft.com/office/powerpoint/2010/main" val="293007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sp>
        <p:nvSpPr>
          <p:cNvPr id="4" name="Title 1">
            <a:extLst>
              <a:ext uri="{FF2B5EF4-FFF2-40B4-BE49-F238E27FC236}">
                <a16:creationId xmlns:a16="http://schemas.microsoft.com/office/drawing/2014/main" id="{CC2E87A0-E4DC-BB48-99B9-6F5C29DB827C}"/>
              </a:ext>
            </a:extLst>
          </p:cNvPr>
          <p:cNvSpPr txBox="1">
            <a:spLocks/>
          </p:cNvSpPr>
          <p:nvPr/>
        </p:nvSpPr>
        <p:spPr>
          <a:xfrm>
            <a:off x="636932" y="1221755"/>
            <a:ext cx="8420100" cy="732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Katılımcıların en yüksek oranda ifade ettiği beklenti, </a:t>
            </a:r>
            <a:r>
              <a:rPr lang="tr-TR" sz="1600" b="1" dirty="0"/>
              <a:t>halkın görüşlerinin ilgili kurumlara iletilmesi</a:t>
            </a:r>
            <a:r>
              <a:rPr lang="tr-TR" sz="1600" dirty="0"/>
              <a:t>. Bunu </a:t>
            </a:r>
            <a:r>
              <a:rPr lang="tr-TR" sz="1600" b="1" dirty="0"/>
              <a:t>çevre ve doğa koruma, şeffaflık ve katılım </a:t>
            </a:r>
            <a:r>
              <a:rPr lang="tr-TR" sz="1600" dirty="0"/>
              <a:t>ile çeşitli alanlarda çözüm önerileri geliştirilmesi izlemekte. Diğer beklentiler arasında </a:t>
            </a:r>
            <a:r>
              <a:rPr lang="tr-TR" sz="1600" b="1" dirty="0"/>
              <a:t>kurumsal görünürlük, katılımın artırılması ve sosyal–kültürel çalışmalar </a:t>
            </a:r>
            <a:r>
              <a:rPr lang="tr-TR" sz="1600" dirty="0"/>
              <a:t>yer almakta.</a:t>
            </a:r>
          </a:p>
        </p:txBody>
      </p:sp>
      <p:pic>
        <p:nvPicPr>
          <p:cNvPr id="3" name="Picture 2">
            <a:extLst>
              <a:ext uri="{FF2B5EF4-FFF2-40B4-BE49-F238E27FC236}">
                <a16:creationId xmlns:a16="http://schemas.microsoft.com/office/drawing/2014/main" id="{4EE35149-29AF-BB49-B079-67E6514452B0}"/>
              </a:ext>
            </a:extLst>
          </p:cNvPr>
          <p:cNvPicPr>
            <a:picLocks noChangeAspect="1"/>
          </p:cNvPicPr>
          <p:nvPr/>
        </p:nvPicPr>
        <p:blipFill>
          <a:blip r:embed="rId2"/>
          <a:stretch>
            <a:fillRect/>
          </a:stretch>
        </p:blipFill>
        <p:spPr>
          <a:xfrm>
            <a:off x="1088059" y="2220453"/>
            <a:ext cx="7729882" cy="3901062"/>
          </a:xfrm>
          <a:prstGeom prst="rect">
            <a:avLst/>
          </a:prstGeom>
        </p:spPr>
      </p:pic>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Tree>
    <p:extLst>
      <p:ext uri="{BB962C8B-B14F-4D97-AF65-F5344CB8AC3E}">
        <p14:creationId xmlns:p14="http://schemas.microsoft.com/office/powerpoint/2010/main" val="328020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50" y="4572280"/>
            <a:ext cx="8420100" cy="9145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 Kent Konseyi’nin öncelikle </a:t>
            </a:r>
            <a:r>
              <a:rPr lang="tr-TR" sz="1600" b="1" dirty="0"/>
              <a:t>su kaynakları ve kuraklık </a:t>
            </a:r>
            <a:r>
              <a:rPr lang="tr-TR" sz="1600" dirty="0"/>
              <a:t>ile </a:t>
            </a:r>
            <a:r>
              <a:rPr lang="tr-TR" sz="1600" b="1" dirty="0"/>
              <a:t>deniz ve sahil kirliliği </a:t>
            </a:r>
            <a:r>
              <a:rPr lang="tr-TR" sz="1600" dirty="0"/>
              <a:t>konularında rapor hazırlamasını istemekte. </a:t>
            </a:r>
            <a:r>
              <a:rPr lang="tr-TR" sz="1600" b="1" dirty="0"/>
              <a:t>Tarım, atık yönetimi ve gürültü </a:t>
            </a:r>
            <a:r>
              <a:rPr lang="tr-TR" sz="1600" dirty="0"/>
              <a:t>gibi başlıklar da öne çıkan diğer konular arasında yer almakta.</a:t>
            </a:r>
          </a:p>
        </p:txBody>
      </p:sp>
      <p:pic>
        <p:nvPicPr>
          <p:cNvPr id="7" name="Picture 6">
            <a:extLst>
              <a:ext uri="{FF2B5EF4-FFF2-40B4-BE49-F238E27FC236}">
                <a16:creationId xmlns:a16="http://schemas.microsoft.com/office/drawing/2014/main" id="{0EF9DB41-885E-4940-85C9-16E6DB41259F}"/>
              </a:ext>
            </a:extLst>
          </p:cNvPr>
          <p:cNvPicPr>
            <a:picLocks noChangeAspect="1"/>
          </p:cNvPicPr>
          <p:nvPr/>
        </p:nvPicPr>
        <p:blipFill>
          <a:blip r:embed="rId3"/>
          <a:stretch>
            <a:fillRect/>
          </a:stretch>
        </p:blipFill>
        <p:spPr>
          <a:xfrm>
            <a:off x="835238" y="1083683"/>
            <a:ext cx="8235524" cy="3675198"/>
          </a:xfrm>
          <a:prstGeom prst="rect">
            <a:avLst/>
          </a:prstGeom>
        </p:spPr>
      </p:pic>
    </p:spTree>
    <p:extLst>
      <p:ext uri="{BB962C8B-B14F-4D97-AF65-F5344CB8AC3E}">
        <p14:creationId xmlns:p14="http://schemas.microsoft.com/office/powerpoint/2010/main" val="403380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pic>
        <p:nvPicPr>
          <p:cNvPr id="3" name="Picture 2">
            <a:extLst>
              <a:ext uri="{FF2B5EF4-FFF2-40B4-BE49-F238E27FC236}">
                <a16:creationId xmlns:a16="http://schemas.microsoft.com/office/drawing/2014/main" id="{A10302A3-C7E8-A641-A330-0C40470A0930}"/>
              </a:ext>
            </a:extLst>
          </p:cNvPr>
          <p:cNvPicPr>
            <a:picLocks noChangeAspect="1"/>
          </p:cNvPicPr>
          <p:nvPr/>
        </p:nvPicPr>
        <p:blipFill>
          <a:blip r:embed="rId3"/>
          <a:stretch>
            <a:fillRect/>
          </a:stretch>
        </p:blipFill>
        <p:spPr>
          <a:xfrm>
            <a:off x="636932" y="1839488"/>
            <a:ext cx="4461788" cy="3366622"/>
          </a:xfrm>
          <a:prstGeom prst="rect">
            <a:avLst/>
          </a:prstGeom>
        </p:spPr>
      </p:pic>
      <p:sp>
        <p:nvSpPr>
          <p:cNvPr id="7" name="Metin kutusu 6">
            <a:extLst>
              <a:ext uri="{FF2B5EF4-FFF2-40B4-BE49-F238E27FC236}">
                <a16:creationId xmlns:a16="http://schemas.microsoft.com/office/drawing/2014/main" id="{B99B1EF9-90F2-C5FE-47D7-C1BCABCC7010}"/>
              </a:ext>
            </a:extLst>
          </p:cNvPr>
          <p:cNvSpPr txBox="1"/>
          <p:nvPr/>
        </p:nvSpPr>
        <p:spPr>
          <a:xfrm>
            <a:off x="5744818" y="1839488"/>
            <a:ext cx="3524250" cy="2800767"/>
          </a:xfrm>
          <a:prstGeom prst="rect">
            <a:avLst/>
          </a:prstGeom>
          <a:noFill/>
        </p:spPr>
        <p:txBody>
          <a:bodyPr wrap="square" rtlCol="0">
            <a:spAutoFit/>
          </a:bodyPr>
          <a:lstStyle/>
          <a:p>
            <a:r>
              <a:rPr lang="tr-TR" sz="1600" dirty="0">
                <a:latin typeface="+mj-lt"/>
              </a:rPr>
              <a:t>Katılımcıların bilgilendirme tercihleri </a:t>
            </a:r>
            <a:r>
              <a:rPr lang="tr-TR" sz="1600" b="1" dirty="0">
                <a:latin typeface="+mj-lt"/>
              </a:rPr>
              <a:t>WhatsApp, e-posta ve sosyal medya </a:t>
            </a:r>
            <a:r>
              <a:rPr lang="tr-TR" sz="1600" dirty="0">
                <a:latin typeface="+mj-lt"/>
              </a:rPr>
              <a:t>arasında dengeli bir dağılım göstermekte. Daha sınırlı bir kesim bülten tercih ederken, bilgilendirme almak istemeyenlerin oranı düşük kalmakta.</a:t>
            </a:r>
          </a:p>
          <a:p>
            <a:endParaRPr lang="tr-TR" sz="1600" dirty="0">
              <a:latin typeface="+mj-lt"/>
            </a:endParaRPr>
          </a:p>
          <a:p>
            <a:r>
              <a:rPr lang="tr-TR" sz="1600" dirty="0">
                <a:latin typeface="+mj-lt"/>
              </a:rPr>
              <a:t>Bu dağılım, bilgilendirme süreçlerinde birden fazla kanalın birlikte kullanılmasının önemini ortaya koyuyor.</a:t>
            </a:r>
          </a:p>
        </p:txBody>
      </p:sp>
    </p:spTree>
    <p:extLst>
      <p:ext uri="{BB962C8B-B14F-4D97-AF65-F5344CB8AC3E}">
        <p14:creationId xmlns:p14="http://schemas.microsoft.com/office/powerpoint/2010/main" val="38433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582341" y="2040339"/>
            <a:ext cx="4316068" cy="32092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En dikkat çekici bulgulardan biri de katılım isteği:</a:t>
            </a:r>
          </a:p>
          <a:p>
            <a:pPr algn="l"/>
            <a:endParaRPr lang="tr-TR" sz="1600" dirty="0"/>
          </a:p>
          <a:p>
            <a:pPr marL="285750" indent="-285750" algn="l">
              <a:buFont typeface="Arial" panose="020B0604020202020204" pitchFamily="34" charset="0"/>
              <a:buChar char="•"/>
            </a:pPr>
            <a:r>
              <a:rPr lang="tr-TR" sz="1600" dirty="0"/>
              <a:t>Katılımcıların yarısı fikir ve anketlerle katkıda bulunmak istiyor.</a:t>
            </a:r>
          </a:p>
          <a:p>
            <a:pPr marL="285750" indent="-285750" algn="l">
              <a:buFont typeface="Arial" panose="020B0604020202020204" pitchFamily="34" charset="0"/>
              <a:buChar char="•"/>
            </a:pPr>
            <a:r>
              <a:rPr lang="tr-TR" sz="1600" dirty="0"/>
              <a:t>Önemli bir kısmı aktif rol almaya da açık.</a:t>
            </a:r>
          </a:p>
          <a:p>
            <a:pPr marL="285750" indent="-285750" algn="l">
              <a:buFont typeface="Arial" panose="020B0604020202020204" pitchFamily="34" charset="0"/>
              <a:buChar char="•"/>
            </a:pPr>
            <a:r>
              <a:rPr lang="tr-TR" sz="1600" dirty="0"/>
              <a:t>Daha küçük bir grup ise sadece bilgi almakla yetinmek istiyor.</a:t>
            </a:r>
          </a:p>
          <a:p>
            <a:pPr marL="285750" indent="-285750" algn="l">
              <a:buFont typeface="Arial" panose="020B0604020202020204" pitchFamily="34" charset="0"/>
              <a:buChar char="•"/>
            </a:pPr>
            <a:endParaRPr lang="tr-TR" sz="1600" dirty="0"/>
          </a:p>
          <a:p>
            <a:pPr algn="l"/>
            <a:r>
              <a:rPr lang="tr-TR" sz="1600" dirty="0"/>
              <a:t>Bu, Datça’da güçlü bir </a:t>
            </a:r>
            <a:r>
              <a:rPr lang="tr-TR" sz="1600" b="1" dirty="0"/>
              <a:t>katılım potansiyeli </a:t>
            </a:r>
            <a:r>
              <a:rPr lang="tr-TR" sz="1600" dirty="0"/>
              <a:t>olduğunu gösteriyor. Doğru araçlar ve kanallar oluşturulursa bu potansiyel oldukça değerli bir kaynağa dönüşebilir.</a:t>
            </a:r>
          </a:p>
        </p:txBody>
      </p:sp>
      <p:pic>
        <p:nvPicPr>
          <p:cNvPr id="5" name="Picture 4">
            <a:extLst>
              <a:ext uri="{FF2B5EF4-FFF2-40B4-BE49-F238E27FC236}">
                <a16:creationId xmlns:a16="http://schemas.microsoft.com/office/drawing/2014/main" id="{AD170D8D-C1A7-C54E-8C41-E3938E501E88}"/>
              </a:ext>
            </a:extLst>
          </p:cNvPr>
          <p:cNvPicPr>
            <a:picLocks noChangeAspect="1"/>
          </p:cNvPicPr>
          <p:nvPr/>
        </p:nvPicPr>
        <p:blipFill>
          <a:blip r:embed="rId3"/>
          <a:stretch>
            <a:fillRect/>
          </a:stretch>
        </p:blipFill>
        <p:spPr>
          <a:xfrm>
            <a:off x="5102025" y="1698171"/>
            <a:ext cx="4539394" cy="3425179"/>
          </a:xfrm>
          <a:prstGeom prst="rect">
            <a:avLst/>
          </a:prstGeom>
        </p:spPr>
      </p:pic>
    </p:spTree>
    <p:extLst>
      <p:ext uri="{BB962C8B-B14F-4D97-AF65-F5344CB8AC3E}">
        <p14:creationId xmlns:p14="http://schemas.microsoft.com/office/powerpoint/2010/main" val="221402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Kent Konseyinden Beklentiler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636932" y="1221755"/>
            <a:ext cx="8420100" cy="1145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1600" dirty="0"/>
              <a:t>Katılımcılar, </a:t>
            </a:r>
            <a:r>
              <a:rPr lang="tr-TR" sz="1600" b="1" dirty="0"/>
              <a:t>Datça’nın korunması gereken en önemli değer </a:t>
            </a:r>
            <a:r>
              <a:rPr lang="tr-TR" sz="1600" dirty="0"/>
              <a:t>olarak </a:t>
            </a:r>
            <a:r>
              <a:rPr lang="tr-TR" sz="1600" b="1" dirty="0"/>
              <a:t>doğal alanları </a:t>
            </a:r>
            <a:r>
              <a:rPr lang="tr-TR" sz="1600" dirty="0"/>
              <a:t>öne çıkarıyor. Tarih ve </a:t>
            </a:r>
            <a:r>
              <a:rPr lang="tr-TR" sz="1600" b="1" dirty="0"/>
              <a:t>kültürel miras</a:t>
            </a:r>
            <a:r>
              <a:rPr lang="tr-TR" sz="1600" dirty="0"/>
              <a:t>, </a:t>
            </a:r>
            <a:r>
              <a:rPr lang="tr-TR" sz="1600" b="1" dirty="0"/>
              <a:t>sessizlik ve yerel üretim</a:t>
            </a:r>
            <a:r>
              <a:rPr lang="tr-TR" sz="1600" dirty="0"/>
              <a:t> diğer önemli başlıklar arasında yer alıyor.</a:t>
            </a:r>
          </a:p>
          <a:p>
            <a:endParaRPr lang="tr-TR" sz="1600" dirty="0"/>
          </a:p>
        </p:txBody>
      </p:sp>
      <p:pic>
        <p:nvPicPr>
          <p:cNvPr id="3" name="Picture 2">
            <a:extLst>
              <a:ext uri="{FF2B5EF4-FFF2-40B4-BE49-F238E27FC236}">
                <a16:creationId xmlns:a16="http://schemas.microsoft.com/office/drawing/2014/main" id="{987D56FD-0C7E-1246-9CA2-F2D1D98F19C0}"/>
              </a:ext>
            </a:extLst>
          </p:cNvPr>
          <p:cNvPicPr>
            <a:picLocks noChangeAspect="1"/>
          </p:cNvPicPr>
          <p:nvPr/>
        </p:nvPicPr>
        <p:blipFill>
          <a:blip r:embed="rId4"/>
          <a:stretch>
            <a:fillRect/>
          </a:stretch>
        </p:blipFill>
        <p:spPr>
          <a:xfrm>
            <a:off x="1297174" y="2695289"/>
            <a:ext cx="6757031" cy="3015404"/>
          </a:xfrm>
          <a:prstGeom prst="rect">
            <a:avLst/>
          </a:prstGeom>
        </p:spPr>
      </p:pic>
    </p:spTree>
    <p:extLst>
      <p:ext uri="{BB962C8B-B14F-4D97-AF65-F5344CB8AC3E}">
        <p14:creationId xmlns:p14="http://schemas.microsoft.com/office/powerpoint/2010/main" val="253553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fontScale="90000"/>
          </a:bodyPr>
          <a:lstStyle/>
          <a:p>
            <a:r>
              <a:rPr lang="tr-TR" sz="3200" dirty="0">
                <a:latin typeface="+mn-lt"/>
              </a:rPr>
              <a:t>📖 Datça için bir proje başlatma imkânınız olsa ne yapardınız?</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49" y="1273630"/>
            <a:ext cx="8420100" cy="4462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Bu açık uçlu soruda en çok öne çıkan başlıklar </a:t>
            </a:r>
            <a:r>
              <a:rPr lang="tr-TR" sz="1600" b="1" dirty="0"/>
              <a:t>çevre ve doğal yaşamın korunması </a:t>
            </a:r>
            <a:r>
              <a:rPr lang="tr-TR" sz="1600" dirty="0"/>
              <a:t>olmuş. Özellikle </a:t>
            </a:r>
            <a:r>
              <a:rPr lang="tr-TR" sz="1600" b="1" i="1" dirty="0"/>
              <a:t>su/susuzluk, doğa, deniz ve sahil temizliği, turizm, atık yönetimi ve geri dönüşüm, altyapı ve kanalizasyon, ayrıca tarım/yerel üretim</a:t>
            </a:r>
            <a:r>
              <a:rPr lang="tr-TR" sz="1600" dirty="0"/>
              <a:t> etrafında yoğunlaşan çok sayıda yanıt var.</a:t>
            </a:r>
          </a:p>
          <a:p>
            <a:pPr algn="l"/>
            <a:endParaRPr lang="tr-TR" sz="1600" dirty="0"/>
          </a:p>
          <a:p>
            <a:pPr algn="l"/>
            <a:r>
              <a:rPr lang="tr-TR" sz="1600" dirty="0"/>
              <a:t>Genel eğilim, Datça için daha az tahrip edici, doğayı koruyan, yerel üreticiyi destekleyen ve kitlesel turizm yerine daha sürdürülebilir bir gelişim modeli istemek yönünde.</a:t>
            </a:r>
          </a:p>
          <a:p>
            <a:pPr algn="l"/>
            <a:endParaRPr lang="tr-TR" sz="1600" dirty="0"/>
          </a:p>
          <a:p>
            <a:pPr algn="l"/>
            <a:r>
              <a:rPr lang="tr-TR" sz="1600" dirty="0"/>
              <a:t>Yanıtlardan bir örnek:</a:t>
            </a:r>
          </a:p>
          <a:p>
            <a:pPr algn="l"/>
            <a:endParaRPr lang="tr-TR" sz="1600" b="1" dirty="0"/>
          </a:p>
          <a:p>
            <a:pPr marL="285750" indent="-285750" algn="l">
              <a:buFont typeface="Arial" panose="020B0604020202020204" pitchFamily="34" charset="0"/>
              <a:buChar char="•"/>
            </a:pPr>
            <a:r>
              <a:rPr lang="tr-TR" sz="1600" b="1" dirty="0"/>
              <a:t>Coğrafi İşaret ve Markalaşma: </a:t>
            </a:r>
            <a:r>
              <a:rPr lang="tr-TR" sz="1600" dirty="0"/>
              <a:t>Yerel üreticinin ürününü doğrudan tüketiciye ulaştırabileceği bir kooperatif ağı. </a:t>
            </a:r>
          </a:p>
          <a:p>
            <a:pPr marL="285750" indent="-285750" algn="l">
              <a:buFont typeface="Arial" panose="020B0604020202020204" pitchFamily="34" charset="0"/>
              <a:buChar char="•"/>
            </a:pPr>
            <a:endParaRPr lang="tr-TR" sz="1600" dirty="0"/>
          </a:p>
          <a:p>
            <a:pPr marL="285750" indent="-285750" algn="l">
              <a:buFont typeface="Arial" panose="020B0604020202020204" pitchFamily="34" charset="0"/>
              <a:buChar char="•"/>
            </a:pPr>
            <a:r>
              <a:rPr lang="tr-TR" sz="1600" b="1" dirty="0"/>
              <a:t>Tohum Bankası: </a:t>
            </a:r>
            <a:r>
              <a:rPr lang="tr-TR" sz="1600" dirty="0"/>
              <a:t>Bölgeye özgü endemik türlerin ve yerel tohumların korunacağı bir merkez. </a:t>
            </a:r>
          </a:p>
          <a:p>
            <a:pPr marL="285750" indent="-285750" algn="l">
              <a:buFont typeface="Arial" panose="020B0604020202020204" pitchFamily="34" charset="0"/>
              <a:buChar char="•"/>
            </a:pPr>
            <a:endParaRPr lang="tr-TR" sz="1600" dirty="0"/>
          </a:p>
          <a:p>
            <a:pPr marL="285750" indent="-285750" algn="l">
              <a:buFont typeface="Arial" panose="020B0604020202020204" pitchFamily="34" charset="0"/>
              <a:buChar char="•"/>
            </a:pPr>
            <a:r>
              <a:rPr lang="tr-TR" sz="1600" b="1" dirty="0"/>
              <a:t>Eko-Turizm Rotaları: </a:t>
            </a:r>
            <a:r>
              <a:rPr lang="tr-TR" sz="1600" dirty="0"/>
              <a:t>Turistlerin sadece deniz için değil, hasat dönemlerinde zeytin toplama veya badem kırma etkinlikleri için bölgeye gelmesini sağlamak. </a:t>
            </a:r>
          </a:p>
          <a:p>
            <a:pPr marL="285750" indent="-285750" algn="l">
              <a:buFont typeface="Arial" panose="020B0604020202020204" pitchFamily="34" charset="0"/>
              <a:buChar char="•"/>
            </a:pPr>
            <a:endParaRPr lang="tr-TR" sz="1600" dirty="0"/>
          </a:p>
          <a:p>
            <a:pPr marL="285750" indent="-285750" algn="l">
              <a:buFont typeface="Arial" panose="020B0604020202020204" pitchFamily="34" charset="0"/>
              <a:buChar char="•"/>
            </a:pPr>
            <a:r>
              <a:rPr lang="tr-TR" sz="1600" b="1" dirty="0"/>
              <a:t>Sıfır Atık Kıyı Yönetimi: </a:t>
            </a:r>
            <a:r>
              <a:rPr lang="tr-TR" sz="1600" dirty="0"/>
              <a:t>Teknelerin ve işletmelerin deniz kirliliğini tamamen engellediği, sıkı denetlenen bir akıllı takip sistemi.</a:t>
            </a:r>
          </a:p>
        </p:txBody>
      </p:sp>
    </p:spTree>
    <p:extLst>
      <p:ext uri="{BB962C8B-B14F-4D97-AF65-F5344CB8AC3E}">
        <p14:creationId xmlns:p14="http://schemas.microsoft.com/office/powerpoint/2010/main" val="63411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fontScale="90000"/>
          </a:bodyPr>
          <a:lstStyle/>
          <a:p>
            <a:r>
              <a:rPr lang="tr-TR" sz="3200" dirty="0">
                <a:latin typeface="+mn-lt"/>
              </a:rPr>
              <a:t>📖 Datça için bir proje başlatma imkânınız olsa ne yapardınız?</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50" y="1785393"/>
            <a:ext cx="8420100" cy="3163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Bu soru için yabancı anketinde de benzer söylemler yer almıştır: </a:t>
            </a:r>
          </a:p>
          <a:p>
            <a:pPr algn="l"/>
            <a:endParaRPr lang="tr-TR" sz="1600" dirty="0"/>
          </a:p>
          <a:p>
            <a:pPr algn="l"/>
            <a:r>
              <a:rPr lang="tr-TR" sz="1600" dirty="0"/>
              <a:t>Çevrenin korunması büyük bir öncelik olup, geri dönüşümün yaygınlaştırılması, sahil ve sokak temizliği, çöp sorununun çözülmesi ve çevre bilincinin özellikle çocuklara aşılanması vurgulanmaktadır. </a:t>
            </a:r>
          </a:p>
          <a:p>
            <a:pPr algn="l"/>
            <a:endParaRPr lang="tr-TR" sz="1600" dirty="0"/>
          </a:p>
          <a:p>
            <a:pPr algn="l"/>
            <a:r>
              <a:rPr lang="tr-TR" sz="1600" dirty="0"/>
              <a:t>Kaçak ve plansız yapılaşmaya karşı çıkılarak, yeni inşaatların sınırlandırılması, doğal ve tarihi alanların korunması ve yeşil alanların artırılması gerektiği belirtilmektedir. Datça’da artan nüfus ve yetersiz altyapı sorunlarına dikkat çekilirken, sürdürülebilir turizm, su tasarrufu ve sağlık hizmetlerinin geliştirilmesi de önemli konular arasında yer almaktadır. </a:t>
            </a:r>
          </a:p>
          <a:p>
            <a:pPr algn="l"/>
            <a:endParaRPr lang="tr-TR" sz="1600" dirty="0"/>
          </a:p>
          <a:p>
            <a:pPr algn="l"/>
            <a:r>
              <a:rPr lang="tr-TR" sz="1600" dirty="0"/>
              <a:t>Gençler için daha fazla sosyal ve kültürel aktivite alanları oluşturulması, sanat okulları ve topluluk sanat projelerinin desteklenmesi istenmektedir.</a:t>
            </a:r>
          </a:p>
        </p:txBody>
      </p:sp>
    </p:spTree>
    <p:extLst>
      <p:ext uri="{BB962C8B-B14F-4D97-AF65-F5344CB8AC3E}">
        <p14:creationId xmlns:p14="http://schemas.microsoft.com/office/powerpoint/2010/main" val="129272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Demografik Katılımcı Profili Analizi</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636932" y="1498146"/>
            <a:ext cx="8420100" cy="3861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Datça Kent Konseyi Yürütme Kurulu olarak, kentimizin ihtiyaçlarını tespit edebilmek ve karar alma süreçlerine katılımı güçlendirmek amacıyla “Benim Mahallem Benim Sesim” başlıklı bu anket çalışmasını hayata geçirdik.</a:t>
            </a:r>
          </a:p>
          <a:p>
            <a:pPr algn="l"/>
            <a:endParaRPr lang="tr-TR" sz="1600" dirty="0"/>
          </a:p>
          <a:p>
            <a:pPr algn="just"/>
            <a:r>
              <a:rPr lang="tr-TR" sz="1600" dirty="0"/>
              <a:t>Bu çalışma ile Datça’da yaşayan hemşerilerimizin mahalle ölçeğinde karşılaştıkları sorunları, önceliklerini, beklentilerini ve önerilerini doğrudan kendilerinden dinlemeyi amaçladık. Aynı zamanda kentimize dair güçlü yönlerin ve korunması gereken değerlerin de ortaya konulmasını önemsedik.</a:t>
            </a:r>
          </a:p>
          <a:p>
            <a:pPr algn="l"/>
            <a:endParaRPr lang="tr-TR" sz="1600" dirty="0"/>
          </a:p>
          <a:p>
            <a:pPr algn="l"/>
            <a:r>
              <a:rPr lang="tr-TR" sz="1600" dirty="0"/>
              <a:t>Katılımcı, şeffaf ve ortak akla dayalı bir yerel yönetim anlayışının güçlenebilmesi için her bir görüşün kıymetli olduğuna inanıyor; elde edilen verilerin yalnızca mevcut durumun tespiti için değil, aynı zamanda çözüm odaklı politikaların geliştirilmesi ve ilgili kurumlarla paylaşılacak somut önerilerin oluşturulması açısından bir temel kaynak niteliği taşıyacağını umut ediyoruz.</a:t>
            </a:r>
          </a:p>
          <a:p>
            <a:pPr algn="l"/>
            <a:endParaRPr lang="tr-TR" sz="1600" dirty="0"/>
          </a:p>
          <a:p>
            <a:pPr algn="l"/>
            <a:r>
              <a:rPr lang="tr-TR" sz="1600" dirty="0"/>
              <a:t>Bu anket aracılığıyla ortaya çıkan tablonun Datça’nın geleceğine dair birlikte düşünebilmenin ve birlikte hareket edebilmenin zeminini oluşturması diler, katkıda bulunan tüm hemşerilerimize teşekkür ederiz.</a:t>
            </a:r>
          </a:p>
        </p:txBody>
      </p:sp>
    </p:spTree>
    <p:extLst>
      <p:ext uri="{BB962C8B-B14F-4D97-AF65-F5344CB8AC3E}">
        <p14:creationId xmlns:p14="http://schemas.microsoft.com/office/powerpoint/2010/main" val="134064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a:bodyPr>
          <a:lstStyle/>
          <a:p>
            <a:r>
              <a:rPr lang="tr-TR" sz="3200" dirty="0">
                <a:latin typeface="+mn-lt"/>
              </a:rPr>
              <a:t>🔗 Tüm Grafiklerin Ortak Hikayesi</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1494064" y="1665514"/>
            <a:ext cx="7794496" cy="30165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Tüm grafikler birlikte okunduğunda çok net bir hikaye çıkıyor:</a:t>
            </a:r>
          </a:p>
          <a:p>
            <a:pPr algn="l"/>
            <a:endParaRPr lang="tr-TR" sz="1600" dirty="0"/>
          </a:p>
          <a:p>
            <a:pPr algn="l"/>
            <a:r>
              <a:rPr lang="tr-TR" sz="1600" dirty="0"/>
              <a:t>1. </a:t>
            </a:r>
            <a:r>
              <a:rPr lang="tr-TR" sz="1600" b="1" dirty="0"/>
              <a:t>Datça’nın değeri çok güçlü </a:t>
            </a:r>
          </a:p>
          <a:p>
            <a:pPr algn="l"/>
            <a:r>
              <a:rPr lang="tr-TR" sz="1600" dirty="0"/>
              <a:t>Doğa, huzur, güven → Herkes aynı fikirde</a:t>
            </a:r>
          </a:p>
          <a:p>
            <a:pPr algn="l"/>
            <a:endParaRPr lang="tr-TR" sz="1600" dirty="0"/>
          </a:p>
          <a:p>
            <a:pPr algn="l"/>
            <a:r>
              <a:rPr lang="tr-TR" sz="1600" dirty="0"/>
              <a:t>2. </a:t>
            </a:r>
            <a:r>
              <a:rPr lang="tr-TR" sz="1600" b="1" dirty="0"/>
              <a:t>Ama sistemler bu değeri taşıyamıyor </a:t>
            </a:r>
          </a:p>
          <a:p>
            <a:pPr algn="l"/>
            <a:r>
              <a:rPr lang="tr-TR" sz="1600" dirty="0"/>
              <a:t>Altyapı, sağlık, temizlik → Sürekli tekrar eden sorunlar</a:t>
            </a:r>
          </a:p>
          <a:p>
            <a:pPr algn="l"/>
            <a:endParaRPr lang="tr-TR" sz="1600" dirty="0"/>
          </a:p>
          <a:p>
            <a:pPr algn="l"/>
            <a:r>
              <a:rPr lang="tr-TR" sz="1600" b="1" dirty="0"/>
              <a:t>3. İnsanlar farkında</a:t>
            </a:r>
          </a:p>
          <a:p>
            <a:pPr algn="l"/>
            <a:r>
              <a:rPr lang="tr-TR" sz="1600" dirty="0"/>
              <a:t>Plansız yapılaşma ve kalabalık → Bilinç yüksek</a:t>
            </a:r>
          </a:p>
        </p:txBody>
      </p:sp>
    </p:spTree>
    <p:extLst>
      <p:ext uri="{BB962C8B-B14F-4D97-AF65-F5344CB8AC3E}">
        <p14:creationId xmlns:p14="http://schemas.microsoft.com/office/powerpoint/2010/main" val="35196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a:bodyPr>
          <a:lstStyle/>
          <a:p>
            <a:r>
              <a:rPr lang="tr-TR" sz="3200" dirty="0">
                <a:latin typeface="+mn-lt"/>
              </a:rPr>
              <a:t>🎯 Özet Olarak</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1387928" y="1550503"/>
            <a:ext cx="7783286" cy="30314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b="1" dirty="0"/>
              <a:t>Datça şu anda iki yolun ortasında gibi:</a:t>
            </a:r>
          </a:p>
          <a:p>
            <a:pPr algn="l"/>
            <a:endParaRPr lang="tr-TR" sz="1600" dirty="0"/>
          </a:p>
          <a:p>
            <a:pPr algn="l"/>
            <a:r>
              <a:rPr lang="tr-TR" sz="1600" dirty="0"/>
              <a:t>➡️ </a:t>
            </a:r>
            <a:r>
              <a:rPr lang="tr-TR" sz="3000" dirty="0"/>
              <a:t>Ya doğru yönetim ve katılımla </a:t>
            </a:r>
          </a:p>
          <a:p>
            <a:pPr algn="l"/>
            <a:r>
              <a:rPr lang="tr-TR" sz="3000" b="1" i="1" dirty="0"/>
              <a:t>sürdürülebilir, yüksek yaşam kalitesi sunan örnek bir yer olacak</a:t>
            </a:r>
          </a:p>
          <a:p>
            <a:pPr algn="l"/>
            <a:endParaRPr lang="tr-TR" sz="3000" dirty="0"/>
          </a:p>
          <a:p>
            <a:pPr algn="l"/>
            <a:r>
              <a:rPr lang="tr-TR" sz="3000" dirty="0"/>
              <a:t>➡️ Ya da altyapı ve plansız büyüme nedeniyle </a:t>
            </a:r>
          </a:p>
          <a:p>
            <a:pPr algn="l"/>
            <a:r>
              <a:rPr lang="tr-TR" sz="3000" b="1" dirty="0"/>
              <a:t>kendi değerini yavaş yavaş kaybedecek.</a:t>
            </a:r>
          </a:p>
        </p:txBody>
      </p:sp>
    </p:spTree>
    <p:extLst>
      <p:ext uri="{BB962C8B-B14F-4D97-AF65-F5344CB8AC3E}">
        <p14:creationId xmlns:p14="http://schemas.microsoft.com/office/powerpoint/2010/main" val="350847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a:bodyPr>
          <a:lstStyle/>
          <a:p>
            <a:r>
              <a:rPr lang="tr-TR" sz="3200" dirty="0">
                <a:latin typeface="+mn-lt"/>
              </a:rPr>
              <a:t>🎯 Özet Olarak</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50" y="999038"/>
            <a:ext cx="8420100" cy="46389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a:t>
            </a:r>
            <a:r>
              <a:rPr lang="tr-TR" sz="1600" b="1" dirty="0"/>
              <a:t>Benim Mahallem Benim Sesim</a:t>
            </a:r>
            <a:r>
              <a:rPr lang="tr-TR" sz="1600" dirty="0"/>
              <a:t>” anketi, Datça’da yaşayanların mahalle ölçeğindeki deneyimlerini, önceliklerini ve beklentilerini doğrudan yansıtan bir veri seti sunuyor.</a:t>
            </a:r>
          </a:p>
          <a:p>
            <a:pPr algn="l"/>
            <a:r>
              <a:rPr lang="tr-TR" sz="1600" dirty="0"/>
              <a:t>Anket sonuçları, katılımcıların en sık dile getirdiği sorunların </a:t>
            </a:r>
            <a:r>
              <a:rPr lang="tr-TR" sz="1600" b="1" dirty="0"/>
              <a:t>altyapı, su ve kanalizasyon, yol ve kaldırım düzenlemeleri ile çöp ve temizlik hizmetleri </a:t>
            </a:r>
            <a:r>
              <a:rPr lang="tr-TR" sz="1600" dirty="0"/>
              <a:t>etrafında toplandığını gösteriyor. Aynı başlıklar, yaşamın zorlayıcı yönleri arasında da tekrar ediyor.</a:t>
            </a:r>
          </a:p>
          <a:p>
            <a:pPr algn="l"/>
            <a:r>
              <a:rPr lang="tr-TR" sz="1600" dirty="0"/>
              <a:t>Buna karşılık, </a:t>
            </a:r>
            <a:r>
              <a:rPr lang="tr-TR" sz="1600" b="1" dirty="0"/>
              <a:t>doğal alanlar, sakin yaşam yapısı ve güvenli ortam</a:t>
            </a:r>
            <a:r>
              <a:rPr lang="tr-TR" sz="1600" dirty="0"/>
              <a:t>, Datça’nın öne çıkan güçlü yönleri arasında yer alıyor. Katılımcılar, özellikle </a:t>
            </a:r>
            <a:r>
              <a:rPr lang="tr-TR" sz="1600" b="1" dirty="0"/>
              <a:t>doğal çevrenin ve kıyıların korunmasına </a:t>
            </a:r>
            <a:r>
              <a:rPr lang="tr-TR" sz="1600" dirty="0"/>
              <a:t>önem veriyor.</a:t>
            </a:r>
          </a:p>
          <a:p>
            <a:pPr algn="l"/>
            <a:r>
              <a:rPr lang="tr-TR" sz="1600" dirty="0"/>
              <a:t>Geliştirilmesi beklenen hizmetler arasında </a:t>
            </a:r>
            <a:r>
              <a:rPr lang="tr-TR" sz="1600" b="1" dirty="0"/>
              <a:t>sağlık, ulaşım, temizlik ve sosyal–kültürel alanlar </a:t>
            </a:r>
            <a:r>
              <a:rPr lang="tr-TR" sz="1600" dirty="0"/>
              <a:t>öne çıkıyor. Katılımcılar, bu alanlarda iyileştirme beklentilerini ifade ediyor.</a:t>
            </a:r>
          </a:p>
          <a:p>
            <a:pPr algn="l"/>
            <a:r>
              <a:rPr lang="tr-TR" sz="1600" dirty="0"/>
              <a:t>Kent Konseyi’ne yönelik beklentilerde, </a:t>
            </a:r>
            <a:r>
              <a:rPr lang="tr-TR" sz="1600" b="1" dirty="0"/>
              <a:t>halkın görüşlerinin ilgili kurumlara iletilmesi, çevre ve doğa koruma, şeffaflık ve katılım ile çözüm önerileri geliştirilmesi </a:t>
            </a:r>
            <a:r>
              <a:rPr lang="tr-TR" sz="1600" dirty="0"/>
              <a:t>başlıkları öne çıkıyor. Aynı zamanda Kent Konseyi’nin ilgilenmesi beklenen konular arasında </a:t>
            </a:r>
            <a:r>
              <a:rPr lang="tr-TR" sz="1600" b="1" dirty="0"/>
              <a:t>çevre, kültür, ulaşım ve sosyal politikalar </a:t>
            </a:r>
            <a:r>
              <a:rPr lang="tr-TR" sz="1600" dirty="0"/>
              <a:t>yer alıyor.</a:t>
            </a:r>
          </a:p>
          <a:p>
            <a:pPr algn="l"/>
            <a:r>
              <a:rPr lang="tr-TR" sz="1600" dirty="0"/>
              <a:t>Katılımcıların yarısı görüş ve anketler aracılığıyla katkı sunmak istiyor; bir kısmı aktif görev almaya açık olduğunu belirtiyor; bir diğer kısmı ise yalnızca bilgilendirilmeyi tercih ediyor. Bu durum, katılımın farklı düzeylerde gerçekleşebileceğini gösteriyor.</a:t>
            </a:r>
          </a:p>
          <a:p>
            <a:pPr algn="l"/>
            <a:r>
              <a:rPr lang="tr-TR" sz="1600" dirty="0"/>
              <a:t>Genel olarak elde edilen bulgular, Datça’da öne çıkan sorun alanları ile korunması gereken değerlerin birlikte ele alınması gerektiğine işaret ediyor. Bu veriler, Datça Kent Konseyi’nin ilgili çalışma grupları tarafından değerlendirilerek önerilere dönüştürülecek ve ilgili kurumlarla paylaşılacak.</a:t>
            </a:r>
          </a:p>
          <a:p>
            <a:pPr algn="l"/>
            <a:r>
              <a:rPr lang="tr-TR" sz="1600" dirty="0"/>
              <a:t>Datça Kent Konseyi olarak bu süreci, elde edilen bulguların değerlendirilmesine ve ilgili paydaşlarla birlikte ele alınmasına katkı sunan bir çalışma olarak ele alıyoruz.</a:t>
            </a:r>
          </a:p>
        </p:txBody>
      </p:sp>
    </p:spTree>
    <p:extLst>
      <p:ext uri="{BB962C8B-B14F-4D97-AF65-F5344CB8AC3E}">
        <p14:creationId xmlns:p14="http://schemas.microsoft.com/office/powerpoint/2010/main" val="181664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125895" y="266097"/>
            <a:ext cx="9720469" cy="732941"/>
          </a:xfrm>
        </p:spPr>
        <p:txBody>
          <a:bodyPr>
            <a:normAutofit/>
          </a:bodyPr>
          <a:lstStyle/>
          <a:p>
            <a:r>
              <a:rPr lang="tr-TR" sz="3200" dirty="0">
                <a:latin typeface="+mn-lt"/>
              </a:rPr>
              <a:t>🎯 Özet Olarak</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50" y="1414521"/>
            <a:ext cx="8420100" cy="43211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Kent Konseyi’ne ilişkin değerlendirmeler, toplumda belirli bir farkındalık bulunduğunu ortaya koyuyor. Bununla birlikte bu farkındalığın geliştirilmesine yönelik bir ihtiyaç da dikkat çekiyor. Katılımcılar, Kent Konseyi’nin </a:t>
            </a:r>
            <a:r>
              <a:rPr lang="tr-TR" sz="1600" b="1" dirty="0"/>
              <a:t>daha görünür ve daha erişilebilir </a:t>
            </a:r>
            <a:r>
              <a:rPr lang="tr-TR" sz="1600" dirty="0"/>
              <a:t>olmasına yönelik beklentilerini dile getiriyor.</a:t>
            </a:r>
          </a:p>
          <a:p>
            <a:pPr algn="l"/>
            <a:endParaRPr lang="tr-TR" sz="1600" dirty="0"/>
          </a:p>
          <a:p>
            <a:pPr algn="l"/>
            <a:r>
              <a:rPr lang="tr-TR" sz="1600" dirty="0"/>
              <a:t>Katılımcıların Kent Konseyi çalışmalarına farklı düzeylerde katılım göstermeye açık olduğu görülüyor. Açık uçlu yanıtlar, katılımcıların yalnızca sorunları dile getirmekle kalmayıp çözüm önerileri de paylaştığını ortaya koyuyor.</a:t>
            </a:r>
          </a:p>
          <a:p>
            <a:pPr algn="l"/>
            <a:endParaRPr lang="tr-TR" sz="1600" dirty="0"/>
          </a:p>
          <a:p>
            <a:pPr algn="l"/>
            <a:r>
              <a:rPr lang="tr-TR" sz="1600" dirty="0"/>
              <a:t>Bu çalışma, Datça’da öne çıkan sorun alanlarını, korunması gereken değerleri ve geliştirilmesi beklenen hizmet başlıklarını bir arada sunuyor.  Elde edilen veriler, Datça Kent Konseyi’nin ilgili çalışma grupları tarafından değerlendirilerek önerilere dönüştürülmesi ve ilgili kurumlarla paylaşılması için bir temel oluşturuyor. Datça Kent Konseyi olarak bu süreci, elde edilen bulguların değerlendirilmesine ve ilgili paydaşlarla birlikte ele alınmasına katkı sunan bir çalışma olarak ele alıyoruz.</a:t>
            </a:r>
          </a:p>
          <a:p>
            <a:endParaRPr lang="tr-TR" sz="1600" dirty="0"/>
          </a:p>
          <a:p>
            <a:endParaRPr lang="tr-TR" sz="1600" dirty="0"/>
          </a:p>
          <a:p>
            <a:endParaRPr lang="tr-TR" sz="1600" dirty="0"/>
          </a:p>
        </p:txBody>
      </p:sp>
    </p:spTree>
    <p:extLst>
      <p:ext uri="{BB962C8B-B14F-4D97-AF65-F5344CB8AC3E}">
        <p14:creationId xmlns:p14="http://schemas.microsoft.com/office/powerpoint/2010/main" val="252704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Demografik Katılımcı Profili Analizi</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636932" y="1037741"/>
            <a:ext cx="8420100" cy="1744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a:t>
            </a:r>
            <a:r>
              <a:rPr lang="tr-TR" sz="1600" b="1" dirty="0"/>
              <a:t>Ankete toplam 1.062 kişi katılmıştır.</a:t>
            </a:r>
            <a:r>
              <a:rPr lang="tr-TR" sz="1600" dirty="0"/>
              <a:t> Katılımcıların büyük çoğunluğu sürekli Datça'da yaşayan, ikametgahı Datça'da olan bireylerden oluşmaktadır.</a:t>
            </a:r>
          </a:p>
          <a:p>
            <a:pPr algn="l"/>
            <a:endParaRPr lang="tr-TR" sz="1600" dirty="0"/>
          </a:p>
          <a:p>
            <a:pPr algn="l"/>
            <a:endParaRPr lang="tr-TR" sz="1600" dirty="0"/>
          </a:p>
          <a:p>
            <a:pPr algn="l"/>
            <a:r>
              <a:rPr lang="tr-TR" sz="1600" dirty="0"/>
              <a:t>👤 </a:t>
            </a:r>
            <a:r>
              <a:rPr lang="tr-TR" sz="1600" b="1" dirty="0"/>
              <a:t>Yaş dağılımı:</a:t>
            </a:r>
            <a:r>
              <a:rPr lang="tr-TR" sz="1600" dirty="0"/>
              <a:t> Katılımcıların %82'si 41 yaş ve üzeridir. 18-25 yaş grubu yalnızca %3 ile en düşük katılımı göstermiştir. Bu dağılım, Datça’nın genel demografik yapısında da gözlenen ileri yaş ağırlığı ile büyük ölçüde örtüşmektedir. Gençlere ulaşım konusunda ek çalışma gerekebilir.</a:t>
            </a:r>
          </a:p>
        </p:txBody>
      </p:sp>
      <p:pic>
        <p:nvPicPr>
          <p:cNvPr id="5" name="Picture 4">
            <a:extLst>
              <a:ext uri="{FF2B5EF4-FFF2-40B4-BE49-F238E27FC236}">
                <a16:creationId xmlns:a16="http://schemas.microsoft.com/office/drawing/2014/main" id="{3054CEEC-3EDD-3E41-9E53-EF2EAFAF4B4F}"/>
              </a:ext>
            </a:extLst>
          </p:cNvPr>
          <p:cNvPicPr>
            <a:picLocks noChangeAspect="1"/>
          </p:cNvPicPr>
          <p:nvPr/>
        </p:nvPicPr>
        <p:blipFill>
          <a:blip r:embed="rId3"/>
          <a:stretch>
            <a:fillRect/>
          </a:stretch>
        </p:blipFill>
        <p:spPr>
          <a:xfrm>
            <a:off x="1250171" y="3208683"/>
            <a:ext cx="2109821" cy="2324100"/>
          </a:xfrm>
          <a:prstGeom prst="rect">
            <a:avLst/>
          </a:prstGeom>
        </p:spPr>
      </p:pic>
      <p:pic>
        <p:nvPicPr>
          <p:cNvPr id="8" name="Picture 7">
            <a:extLst>
              <a:ext uri="{FF2B5EF4-FFF2-40B4-BE49-F238E27FC236}">
                <a16:creationId xmlns:a16="http://schemas.microsoft.com/office/drawing/2014/main" id="{1738A6F5-B66B-4E49-94FD-691C9CE9F388}"/>
              </a:ext>
            </a:extLst>
          </p:cNvPr>
          <p:cNvPicPr>
            <a:picLocks noChangeAspect="1"/>
          </p:cNvPicPr>
          <p:nvPr/>
        </p:nvPicPr>
        <p:blipFill>
          <a:blip r:embed="rId4"/>
          <a:stretch>
            <a:fillRect/>
          </a:stretch>
        </p:blipFill>
        <p:spPr>
          <a:xfrm>
            <a:off x="3589196" y="3208683"/>
            <a:ext cx="2793865" cy="2324100"/>
          </a:xfrm>
          <a:prstGeom prst="rect">
            <a:avLst/>
          </a:prstGeom>
        </p:spPr>
      </p:pic>
      <p:pic>
        <p:nvPicPr>
          <p:cNvPr id="10" name="Picture 9">
            <a:extLst>
              <a:ext uri="{FF2B5EF4-FFF2-40B4-BE49-F238E27FC236}">
                <a16:creationId xmlns:a16="http://schemas.microsoft.com/office/drawing/2014/main" id="{780911A0-812E-A742-A24F-D5076D595553}"/>
              </a:ext>
            </a:extLst>
          </p:cNvPr>
          <p:cNvPicPr>
            <a:picLocks noChangeAspect="1"/>
          </p:cNvPicPr>
          <p:nvPr/>
        </p:nvPicPr>
        <p:blipFill>
          <a:blip r:embed="rId5"/>
          <a:stretch>
            <a:fillRect/>
          </a:stretch>
        </p:blipFill>
        <p:spPr>
          <a:xfrm>
            <a:off x="6612265" y="3106737"/>
            <a:ext cx="2437965" cy="2840935"/>
          </a:xfrm>
          <a:prstGeom prst="rect">
            <a:avLst/>
          </a:prstGeom>
        </p:spPr>
      </p:pic>
    </p:spTree>
    <p:extLst>
      <p:ext uri="{BB962C8B-B14F-4D97-AF65-F5344CB8AC3E}">
        <p14:creationId xmlns:p14="http://schemas.microsoft.com/office/powerpoint/2010/main" val="373688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Demografik Katılımcı Profili Analizi</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636932" y="1540565"/>
            <a:ext cx="4316068" cy="3035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Katılımcıların büyük kısmı yıl boyunca Datça’da yaşayan bireylerden oluşuyor. Bunun yanında yılın belirli dönemlerinde Datça’da bulunan bir kesim de yer alıyor.</a:t>
            </a:r>
          </a:p>
          <a:p>
            <a:pPr algn="l"/>
            <a:endParaRPr lang="tr-TR" sz="1600" dirty="0"/>
          </a:p>
          <a:p>
            <a:pPr algn="l"/>
            <a:r>
              <a:rPr lang="tr-TR" sz="1600" dirty="0"/>
              <a:t>Katılımcı profilinin ağırlıklı olarak sürekli ikamet eden bireylerden oluşması, ankette paylaşılan görüşlerin kentin yıl geneline yayılan deneyimlerini yansıtması açısından önemli bir veri sunuyor.</a:t>
            </a:r>
          </a:p>
        </p:txBody>
      </p:sp>
      <p:pic>
        <p:nvPicPr>
          <p:cNvPr id="7" name="Picture 6">
            <a:extLst>
              <a:ext uri="{FF2B5EF4-FFF2-40B4-BE49-F238E27FC236}">
                <a16:creationId xmlns:a16="http://schemas.microsoft.com/office/drawing/2014/main" id="{ECA63344-E55C-9F4C-9CB1-F5B1BD82F046}"/>
              </a:ext>
            </a:extLst>
          </p:cNvPr>
          <p:cNvPicPr>
            <a:picLocks noChangeAspect="1"/>
          </p:cNvPicPr>
          <p:nvPr/>
        </p:nvPicPr>
        <p:blipFill>
          <a:blip r:embed="rId3"/>
          <a:stretch>
            <a:fillRect/>
          </a:stretch>
        </p:blipFill>
        <p:spPr>
          <a:xfrm>
            <a:off x="5463208" y="2282188"/>
            <a:ext cx="3928019" cy="2562087"/>
          </a:xfrm>
          <a:prstGeom prst="rect">
            <a:avLst/>
          </a:prstGeom>
        </p:spPr>
      </p:pic>
    </p:spTree>
    <p:extLst>
      <p:ext uri="{BB962C8B-B14F-4D97-AF65-F5344CB8AC3E}">
        <p14:creationId xmlns:p14="http://schemas.microsoft.com/office/powerpoint/2010/main" val="28469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Demografik Katılımcı Profili Analizi</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49" y="1225254"/>
            <a:ext cx="8420100" cy="7329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latin typeface="Calibri Light" panose="020F0302020204030204" pitchFamily="34" charset="0"/>
                <a:cs typeface="Calibri Light" panose="020F0302020204030204" pitchFamily="34" charset="0"/>
              </a:rPr>
              <a:t>Katılımın belirli bölgelerde yoğunlaştığı görülüyor. Özellikle </a:t>
            </a:r>
            <a:r>
              <a:rPr lang="tr-TR" sz="1600" b="1" dirty="0">
                <a:latin typeface="Calibri Light" panose="020F0302020204030204" pitchFamily="34" charset="0"/>
                <a:cs typeface="Calibri Light" panose="020F0302020204030204" pitchFamily="34" charset="0"/>
              </a:rPr>
              <a:t>İskele</a:t>
            </a:r>
            <a:r>
              <a:rPr lang="tr-TR" sz="1600" dirty="0">
                <a:latin typeface="Calibri Light" panose="020F0302020204030204" pitchFamily="34" charset="0"/>
                <a:cs typeface="Calibri Light" panose="020F0302020204030204" pitchFamily="34" charset="0"/>
              </a:rPr>
              <a:t> ve </a:t>
            </a:r>
            <a:r>
              <a:rPr lang="tr-TR" sz="1600" b="1" dirty="0">
                <a:latin typeface="Calibri Light" panose="020F0302020204030204" pitchFamily="34" charset="0"/>
                <a:cs typeface="Calibri Light" panose="020F0302020204030204" pitchFamily="34" charset="0"/>
              </a:rPr>
              <a:t>Eski Datça </a:t>
            </a:r>
            <a:r>
              <a:rPr lang="tr-TR" sz="1600" dirty="0">
                <a:latin typeface="Calibri Light" panose="020F0302020204030204" pitchFamily="34" charset="0"/>
                <a:cs typeface="Calibri Light" panose="020F0302020204030204" pitchFamily="34" charset="0"/>
              </a:rPr>
              <a:t>öne çıkıyor. Bu da bazı sorunların bu bölgeler üzerinden daha görünür hale gelmiş olabileceğini düşündürüyor. 🏡</a:t>
            </a:r>
          </a:p>
        </p:txBody>
      </p:sp>
      <p:pic>
        <p:nvPicPr>
          <p:cNvPr id="3" name="Picture 2">
            <a:extLst>
              <a:ext uri="{FF2B5EF4-FFF2-40B4-BE49-F238E27FC236}">
                <a16:creationId xmlns:a16="http://schemas.microsoft.com/office/drawing/2014/main" id="{92C5BD5F-9F88-F644-9834-F7D5B673CEDA}"/>
              </a:ext>
            </a:extLst>
          </p:cNvPr>
          <p:cNvPicPr>
            <a:picLocks noChangeAspect="1"/>
          </p:cNvPicPr>
          <p:nvPr/>
        </p:nvPicPr>
        <p:blipFill>
          <a:blip r:embed="rId3"/>
          <a:stretch>
            <a:fillRect/>
          </a:stretch>
        </p:blipFill>
        <p:spPr>
          <a:xfrm>
            <a:off x="453887" y="2245671"/>
            <a:ext cx="8998226" cy="3489966"/>
          </a:xfrm>
          <a:prstGeom prst="rect">
            <a:avLst/>
          </a:prstGeom>
        </p:spPr>
      </p:pic>
    </p:spTree>
    <p:extLst>
      <p:ext uri="{BB962C8B-B14F-4D97-AF65-F5344CB8AC3E}">
        <p14:creationId xmlns:p14="http://schemas.microsoft.com/office/powerpoint/2010/main" val="254345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Datça Hakkında Görüşler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5463208" y="1179054"/>
            <a:ext cx="3846235" cy="44998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Anket sonuçlarına göre en çok dile getirilen sorunlar oldukça net ve temel ihtiyaçlara işaret ediyor:</a:t>
            </a:r>
          </a:p>
          <a:p>
            <a:pPr algn="l"/>
            <a:endParaRPr lang="tr-TR" sz="1600" dirty="0"/>
          </a:p>
          <a:p>
            <a:pPr marL="457200" indent="-457200" algn="l">
              <a:buFont typeface="Arial" panose="020B0604020202020204" pitchFamily="34" charset="0"/>
              <a:buChar char="•"/>
            </a:pPr>
            <a:r>
              <a:rPr lang="tr-TR" sz="1600" b="1" dirty="0"/>
              <a:t>Altyapı eksiklikleri </a:t>
            </a:r>
          </a:p>
          <a:p>
            <a:pPr marL="457200" indent="-457200" algn="l">
              <a:buFont typeface="Arial" panose="020B0604020202020204" pitchFamily="34" charset="0"/>
              <a:buChar char="•"/>
            </a:pPr>
            <a:r>
              <a:rPr lang="tr-TR" sz="1600" b="1" dirty="0"/>
              <a:t>Yol ve kaldırım sorunları </a:t>
            </a:r>
          </a:p>
          <a:p>
            <a:pPr marL="457200" indent="-457200" algn="l">
              <a:buFont typeface="Arial" panose="020B0604020202020204" pitchFamily="34" charset="0"/>
              <a:buChar char="•"/>
            </a:pPr>
            <a:r>
              <a:rPr lang="tr-TR" sz="1600" b="1" dirty="0"/>
              <a:t>Çöp ve temizlik </a:t>
            </a:r>
          </a:p>
          <a:p>
            <a:pPr marL="457200" indent="-457200" algn="l">
              <a:buFont typeface="Arial" panose="020B0604020202020204" pitchFamily="34" charset="0"/>
              <a:buChar char="•"/>
            </a:pPr>
            <a:r>
              <a:rPr lang="tr-TR" sz="1600" b="1" dirty="0"/>
              <a:t>Su kesintileri </a:t>
            </a:r>
          </a:p>
          <a:p>
            <a:pPr marL="457200" indent="-457200" algn="l">
              <a:buFont typeface="Arial" panose="020B0604020202020204" pitchFamily="34" charset="0"/>
              <a:buChar char="•"/>
            </a:pPr>
            <a:endParaRPr lang="tr-TR" sz="1600" dirty="0"/>
          </a:p>
          <a:p>
            <a:pPr algn="l"/>
            <a:r>
              <a:rPr lang="tr-TR" sz="1600" dirty="0"/>
              <a:t>Bu başlıkların hem çoktan seçmeli sorularda hem de açık uçlu yanıtlar içinde tekrar etmesi, bu alanların katılımcılar tarafından öncelikli sorunlar arasında değerlendirildiğini ortaya koyuyor.</a:t>
            </a:r>
          </a:p>
          <a:p>
            <a:pPr algn="l"/>
            <a:endParaRPr lang="tr-TR" sz="1600" dirty="0"/>
          </a:p>
          <a:p>
            <a:pPr algn="l"/>
            <a:endParaRPr lang="tr-TR" sz="1600" dirty="0"/>
          </a:p>
          <a:p>
            <a:pPr algn="l"/>
            <a:endParaRPr lang="tr-TR" sz="1600" dirty="0"/>
          </a:p>
        </p:txBody>
      </p:sp>
      <p:pic>
        <p:nvPicPr>
          <p:cNvPr id="5" name="Picture 4">
            <a:extLst>
              <a:ext uri="{FF2B5EF4-FFF2-40B4-BE49-F238E27FC236}">
                <a16:creationId xmlns:a16="http://schemas.microsoft.com/office/drawing/2014/main" id="{5DC2755D-1756-C24F-84EC-43DC60AD9DD4}"/>
              </a:ext>
            </a:extLst>
          </p:cNvPr>
          <p:cNvPicPr>
            <a:picLocks noChangeAspect="1"/>
          </p:cNvPicPr>
          <p:nvPr/>
        </p:nvPicPr>
        <p:blipFill>
          <a:blip r:embed="rId3"/>
          <a:stretch>
            <a:fillRect/>
          </a:stretch>
        </p:blipFill>
        <p:spPr>
          <a:xfrm>
            <a:off x="375202" y="1625048"/>
            <a:ext cx="4835594" cy="3607904"/>
          </a:xfrm>
          <a:prstGeom prst="rect">
            <a:avLst/>
          </a:prstGeom>
        </p:spPr>
      </p:pic>
    </p:spTree>
    <p:extLst>
      <p:ext uri="{BB962C8B-B14F-4D97-AF65-F5344CB8AC3E}">
        <p14:creationId xmlns:p14="http://schemas.microsoft.com/office/powerpoint/2010/main" val="328933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Datça Hakkında Görüşler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636931" y="3517011"/>
            <a:ext cx="8833639" cy="23675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Katılımcılar Datça’da yaşamın en zor yönlerini sıralarken yine benzer başlıklara dikkat çekiyor:</a:t>
            </a:r>
          </a:p>
          <a:p>
            <a:pPr algn="l"/>
            <a:endParaRPr lang="tr-TR" sz="1600" dirty="0"/>
          </a:p>
          <a:p>
            <a:pPr marL="285750" indent="-285750" algn="l">
              <a:buFont typeface="Arial" panose="020B0604020202020204" pitchFamily="34" charset="0"/>
              <a:buChar char="•"/>
            </a:pPr>
            <a:r>
              <a:rPr lang="tr-TR" sz="1600" b="1" dirty="0"/>
              <a:t>Altyapı yetersizlikleri</a:t>
            </a:r>
          </a:p>
          <a:p>
            <a:pPr marL="285750" indent="-285750" algn="l">
              <a:buFont typeface="Arial" panose="020B0604020202020204" pitchFamily="34" charset="0"/>
              <a:buChar char="•"/>
            </a:pPr>
            <a:r>
              <a:rPr lang="tr-TR" sz="1600" b="1" dirty="0"/>
              <a:t>Sağlık hizmetlerine erişim </a:t>
            </a:r>
          </a:p>
          <a:p>
            <a:pPr marL="285750" indent="-285750" algn="l">
              <a:buFont typeface="Arial" panose="020B0604020202020204" pitchFamily="34" charset="0"/>
              <a:buChar char="•"/>
            </a:pPr>
            <a:r>
              <a:rPr lang="tr-TR" sz="1600" b="1" dirty="0"/>
              <a:t>Plansız yapılaşma </a:t>
            </a:r>
          </a:p>
          <a:p>
            <a:pPr marL="285750" indent="-285750" algn="l">
              <a:buFont typeface="Arial" panose="020B0604020202020204" pitchFamily="34" charset="0"/>
              <a:buChar char="•"/>
            </a:pPr>
            <a:r>
              <a:rPr lang="tr-TR" sz="1600" b="1" dirty="0"/>
              <a:t>Yaz kalabalığı </a:t>
            </a:r>
          </a:p>
          <a:p>
            <a:pPr marL="285750" indent="-285750" algn="l">
              <a:buFont typeface="Arial" panose="020B0604020202020204" pitchFamily="34" charset="0"/>
              <a:buChar char="•"/>
            </a:pPr>
            <a:endParaRPr lang="tr-TR" sz="1600" dirty="0"/>
          </a:p>
          <a:p>
            <a:pPr algn="l"/>
            <a:r>
              <a:rPr lang="tr-TR" sz="1600" dirty="0"/>
              <a:t>💥 Bu çok önemli bir kesişim noktası: </a:t>
            </a:r>
          </a:p>
          <a:p>
            <a:pPr algn="l"/>
            <a:r>
              <a:rPr lang="tr-TR" sz="1600" dirty="0"/>
              <a:t>Datçalılar bu sorunları </a:t>
            </a:r>
            <a:r>
              <a:rPr lang="tr-TR" sz="1600" b="1" dirty="0"/>
              <a:t>yaşam kalitesini düşüren ana faktör olarak da görüyor. </a:t>
            </a:r>
            <a:r>
              <a:rPr lang="tr-TR" sz="1600" dirty="0"/>
              <a:t>Özellikle </a:t>
            </a:r>
            <a:r>
              <a:rPr lang="tr-TR" sz="1600" b="1" dirty="0"/>
              <a:t>sağlık hizmetlerinin </a:t>
            </a:r>
            <a:r>
              <a:rPr lang="tr-TR" sz="1600" dirty="0"/>
              <a:t>bu kadar üst sırada olması, Datça için </a:t>
            </a:r>
            <a:r>
              <a:rPr lang="tr-TR" sz="1600" b="1" dirty="0"/>
              <a:t>stratejik bir kırmızı alarm</a:t>
            </a:r>
            <a:r>
              <a:rPr lang="tr-TR" sz="1600" dirty="0"/>
              <a:t> 🚨</a:t>
            </a:r>
          </a:p>
        </p:txBody>
      </p:sp>
      <p:pic>
        <p:nvPicPr>
          <p:cNvPr id="3" name="Picture 2">
            <a:extLst>
              <a:ext uri="{FF2B5EF4-FFF2-40B4-BE49-F238E27FC236}">
                <a16:creationId xmlns:a16="http://schemas.microsoft.com/office/drawing/2014/main" id="{6FBC6F3E-2764-6840-8208-FB9E75F4A892}"/>
              </a:ext>
            </a:extLst>
          </p:cNvPr>
          <p:cNvPicPr>
            <a:picLocks noChangeAspect="1"/>
          </p:cNvPicPr>
          <p:nvPr/>
        </p:nvPicPr>
        <p:blipFill>
          <a:blip r:embed="rId3"/>
          <a:stretch>
            <a:fillRect/>
          </a:stretch>
        </p:blipFill>
        <p:spPr>
          <a:xfrm>
            <a:off x="2128854" y="834887"/>
            <a:ext cx="5648292" cy="2850540"/>
          </a:xfrm>
          <a:prstGeom prst="rect">
            <a:avLst/>
          </a:prstGeom>
        </p:spPr>
      </p:pic>
    </p:spTree>
    <p:extLst>
      <p:ext uri="{BB962C8B-B14F-4D97-AF65-F5344CB8AC3E}">
        <p14:creationId xmlns:p14="http://schemas.microsoft.com/office/powerpoint/2010/main" val="47801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Datça Hakkında Görüşler</a:t>
            </a:r>
          </a:p>
        </p:txBody>
      </p:sp>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2"/>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5352909" y="1005317"/>
            <a:ext cx="4001328" cy="48473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Katılımcıların Datça’ya ilişkin olumlu değerlendirmeleri belirli başlıklar altında toplanmaktadır:</a:t>
            </a:r>
          </a:p>
          <a:p>
            <a:pPr algn="l"/>
            <a:endParaRPr lang="tr-TR" sz="1600" dirty="0"/>
          </a:p>
          <a:p>
            <a:pPr marL="285750" indent="-285750" algn="l">
              <a:buFont typeface="Arial" panose="020B0604020202020204" pitchFamily="34" charset="0"/>
              <a:buChar char="•"/>
            </a:pPr>
            <a:r>
              <a:rPr lang="tr-TR" sz="1600" b="1" dirty="0"/>
              <a:t>Doğal güzellikler </a:t>
            </a:r>
          </a:p>
          <a:p>
            <a:pPr marL="285750" indent="-285750" algn="l">
              <a:buFont typeface="Arial" panose="020B0604020202020204" pitchFamily="34" charset="0"/>
              <a:buChar char="•"/>
            </a:pPr>
            <a:r>
              <a:rPr lang="tr-TR" sz="1600" b="1" dirty="0"/>
              <a:t>Sessizlik ve huzur </a:t>
            </a:r>
          </a:p>
          <a:p>
            <a:pPr marL="285750" indent="-285750" algn="l">
              <a:buFont typeface="Arial" panose="020B0604020202020204" pitchFamily="34" charset="0"/>
              <a:buChar char="•"/>
            </a:pPr>
            <a:r>
              <a:rPr lang="tr-TR" sz="1600" b="1" dirty="0"/>
              <a:t>Güvenlik</a:t>
            </a:r>
          </a:p>
          <a:p>
            <a:pPr marL="285750" indent="-285750" algn="l">
              <a:buFont typeface="Arial" panose="020B0604020202020204" pitchFamily="34" charset="0"/>
              <a:buChar char="•"/>
            </a:pPr>
            <a:endParaRPr lang="tr-TR" sz="1600" dirty="0"/>
          </a:p>
          <a:p>
            <a:pPr algn="l"/>
            <a:r>
              <a:rPr lang="tr-TR" sz="1600" dirty="0"/>
              <a:t>İnsanlar burayı bir “yaşam kalitesi alanı” olarak görüyor.</a:t>
            </a:r>
          </a:p>
          <a:p>
            <a:pPr algn="l"/>
            <a:endParaRPr lang="tr-TR" sz="1600" dirty="0"/>
          </a:p>
          <a:p>
            <a:pPr algn="l"/>
            <a:endParaRPr lang="tr-TR" sz="1600" dirty="0"/>
          </a:p>
          <a:p>
            <a:pPr algn="l"/>
            <a:endParaRPr lang="tr-TR" sz="1600" dirty="0"/>
          </a:p>
          <a:p>
            <a:pPr algn="l"/>
            <a:endParaRPr lang="tr-TR" sz="1600" dirty="0"/>
          </a:p>
          <a:p>
            <a:pPr algn="l"/>
            <a:endParaRPr lang="tr-TR" sz="1600" dirty="0"/>
          </a:p>
          <a:p>
            <a:pPr algn="l"/>
            <a:endParaRPr lang="tr-TR" sz="1600" dirty="0"/>
          </a:p>
          <a:p>
            <a:pPr algn="l"/>
            <a:endParaRPr lang="tr-TR" sz="1600" dirty="0"/>
          </a:p>
          <a:p>
            <a:pPr algn="l"/>
            <a:endParaRPr lang="tr-TR" sz="1600" dirty="0"/>
          </a:p>
        </p:txBody>
      </p:sp>
      <p:pic>
        <p:nvPicPr>
          <p:cNvPr id="5" name="Picture 4">
            <a:extLst>
              <a:ext uri="{FF2B5EF4-FFF2-40B4-BE49-F238E27FC236}">
                <a16:creationId xmlns:a16="http://schemas.microsoft.com/office/drawing/2014/main" id="{E845E1C4-E320-884B-AB31-2C7F00F59643}"/>
              </a:ext>
            </a:extLst>
          </p:cNvPr>
          <p:cNvPicPr>
            <a:picLocks noChangeAspect="1"/>
          </p:cNvPicPr>
          <p:nvPr/>
        </p:nvPicPr>
        <p:blipFill>
          <a:blip r:embed="rId3"/>
          <a:stretch>
            <a:fillRect/>
          </a:stretch>
        </p:blipFill>
        <p:spPr>
          <a:xfrm>
            <a:off x="298486" y="1590261"/>
            <a:ext cx="4829313" cy="3835043"/>
          </a:xfrm>
          <a:prstGeom prst="rect">
            <a:avLst/>
          </a:prstGeom>
        </p:spPr>
      </p:pic>
    </p:spTree>
    <p:extLst>
      <p:ext uri="{BB962C8B-B14F-4D97-AF65-F5344CB8AC3E}">
        <p14:creationId xmlns:p14="http://schemas.microsoft.com/office/powerpoint/2010/main" val="265499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A601D-0066-A743-8AE8-274CC5CEAC26}"/>
              </a:ext>
            </a:extLst>
          </p:cNvPr>
          <p:cNvPicPr>
            <a:picLocks noChangeAspect="1"/>
          </p:cNvPicPr>
          <p:nvPr/>
        </p:nvPicPr>
        <p:blipFill>
          <a:blip r:embed="rId2"/>
          <a:stretch>
            <a:fillRect/>
          </a:stretch>
        </p:blipFill>
        <p:spPr>
          <a:xfrm>
            <a:off x="1231921" y="672005"/>
            <a:ext cx="7218115" cy="3221168"/>
          </a:xfrm>
          <a:prstGeom prst="rect">
            <a:avLst/>
          </a:prstGeom>
        </p:spPr>
      </p:pic>
      <p:pic>
        <p:nvPicPr>
          <p:cNvPr id="6" name="Picture 5">
            <a:extLst>
              <a:ext uri="{FF2B5EF4-FFF2-40B4-BE49-F238E27FC236}">
                <a16:creationId xmlns:a16="http://schemas.microsoft.com/office/drawing/2014/main" id="{DAE15DB7-3A7C-9B45-968C-6B6BB75C5AA8}"/>
              </a:ext>
            </a:extLst>
          </p:cNvPr>
          <p:cNvPicPr>
            <a:picLocks noChangeAspect="1"/>
          </p:cNvPicPr>
          <p:nvPr/>
        </p:nvPicPr>
        <p:blipFill>
          <a:blip r:embed="rId3"/>
          <a:stretch>
            <a:fillRect/>
          </a:stretch>
        </p:blipFill>
        <p:spPr>
          <a:xfrm>
            <a:off x="4442791" y="5735637"/>
            <a:ext cx="1020417" cy="1020417"/>
          </a:xfrm>
          <a:prstGeom prst="rect">
            <a:avLst/>
          </a:prstGeom>
        </p:spPr>
      </p:pic>
      <p:sp>
        <p:nvSpPr>
          <p:cNvPr id="4" name="Title 1">
            <a:extLst>
              <a:ext uri="{FF2B5EF4-FFF2-40B4-BE49-F238E27FC236}">
                <a16:creationId xmlns:a16="http://schemas.microsoft.com/office/drawing/2014/main" id="{CC2E87A0-E4DC-BB48-99B9-6F5C29DB827C}"/>
              </a:ext>
            </a:extLst>
          </p:cNvPr>
          <p:cNvSpPr txBox="1">
            <a:spLocks/>
          </p:cNvSpPr>
          <p:nvPr/>
        </p:nvSpPr>
        <p:spPr>
          <a:xfrm>
            <a:off x="742950" y="3567794"/>
            <a:ext cx="8420100" cy="22775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600" dirty="0"/>
              <a:t>🛠️ Katılımcılar tarafından geliştirilmesi istenen hizmetler aşağıdaki başlıklar altında toplanmakta:</a:t>
            </a:r>
          </a:p>
          <a:p>
            <a:pPr algn="l"/>
            <a:endParaRPr lang="tr-TR" sz="1600" dirty="0"/>
          </a:p>
          <a:p>
            <a:pPr marL="285750" indent="-285750" algn="l">
              <a:buFont typeface="Arial" panose="020B0604020202020204" pitchFamily="34" charset="0"/>
              <a:buChar char="•"/>
            </a:pPr>
            <a:r>
              <a:rPr lang="tr-TR" sz="1600" b="1" dirty="0"/>
              <a:t>Sağlık hizmetleri </a:t>
            </a:r>
          </a:p>
          <a:p>
            <a:pPr marL="285750" indent="-285750" algn="l">
              <a:buFont typeface="Arial" panose="020B0604020202020204" pitchFamily="34" charset="0"/>
              <a:buChar char="•"/>
            </a:pPr>
            <a:r>
              <a:rPr lang="tr-TR" sz="1600" b="1" dirty="0"/>
              <a:t>Temizlik ve atık yönetimi </a:t>
            </a:r>
          </a:p>
          <a:p>
            <a:pPr marL="285750" indent="-285750" algn="l">
              <a:buFont typeface="Arial" panose="020B0604020202020204" pitchFamily="34" charset="0"/>
              <a:buChar char="•"/>
            </a:pPr>
            <a:r>
              <a:rPr lang="tr-TR" sz="1600" b="1" dirty="0"/>
              <a:t>Sosyal ve kültürel etkinlikler </a:t>
            </a:r>
          </a:p>
          <a:p>
            <a:pPr marL="285750" indent="-285750" algn="l">
              <a:buFont typeface="Arial" panose="020B0604020202020204" pitchFamily="34" charset="0"/>
              <a:buChar char="•"/>
            </a:pPr>
            <a:r>
              <a:rPr lang="tr-TR" sz="1600" b="1" dirty="0"/>
              <a:t>Toplu taşıma </a:t>
            </a:r>
          </a:p>
          <a:p>
            <a:pPr marL="285750" indent="-285750" algn="l">
              <a:buFont typeface="Arial" panose="020B0604020202020204" pitchFamily="34" charset="0"/>
              <a:buChar char="•"/>
            </a:pPr>
            <a:endParaRPr lang="tr-TR" sz="1600" dirty="0"/>
          </a:p>
          <a:p>
            <a:pPr algn="l"/>
            <a:r>
              <a:rPr lang="tr-TR" sz="1600" dirty="0"/>
              <a:t>Bu başlıklar, hem temel hizmetler hem de sosyal yaşam alanlarına yönelik beklentilerin birlikte ifade edildiğini göstermekte.</a:t>
            </a:r>
          </a:p>
        </p:txBody>
      </p:sp>
      <p:sp>
        <p:nvSpPr>
          <p:cNvPr id="2" name="Title 1">
            <a:extLst>
              <a:ext uri="{FF2B5EF4-FFF2-40B4-BE49-F238E27FC236}">
                <a16:creationId xmlns:a16="http://schemas.microsoft.com/office/drawing/2014/main" id="{A07B963B-E4AB-C749-BBB7-6B23A3101292}"/>
              </a:ext>
            </a:extLst>
          </p:cNvPr>
          <p:cNvSpPr>
            <a:spLocks noGrp="1"/>
          </p:cNvSpPr>
          <p:nvPr>
            <p:ph type="ctrTitle"/>
          </p:nvPr>
        </p:nvSpPr>
        <p:spPr>
          <a:xfrm>
            <a:off x="636932" y="101946"/>
            <a:ext cx="8420100" cy="732941"/>
          </a:xfrm>
        </p:spPr>
        <p:txBody>
          <a:bodyPr>
            <a:normAutofit/>
          </a:bodyPr>
          <a:lstStyle/>
          <a:p>
            <a:r>
              <a:rPr lang="tr-TR" sz="3200" dirty="0">
                <a:latin typeface="+mn-lt"/>
              </a:rPr>
              <a:t>🤔 Datça Hakkında Görüşler</a:t>
            </a:r>
          </a:p>
        </p:txBody>
      </p:sp>
    </p:spTree>
    <p:extLst>
      <p:ext uri="{BB962C8B-B14F-4D97-AF65-F5344CB8AC3E}">
        <p14:creationId xmlns:p14="http://schemas.microsoft.com/office/powerpoint/2010/main" val="2832994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1722</Words>
  <Application>Microsoft Office PowerPoint</Application>
  <PresentationFormat>A4 Kağıt (210x297 mm)</PresentationFormat>
  <Paragraphs>165</Paragraphs>
  <Slides>23</Slides>
  <Notes>4</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Theme</vt:lpstr>
      <vt:lpstr>Benim Mahallem Benim Sesim Anket Analizi 2026</vt:lpstr>
      <vt:lpstr>👥 Demografik Katılımcı Profili Analizi</vt:lpstr>
      <vt:lpstr>👥 Demografik Katılımcı Profili Analizi</vt:lpstr>
      <vt:lpstr>👥 Demografik Katılımcı Profili Analizi</vt:lpstr>
      <vt:lpstr>👥 Demografik Katılımcı Profili Analizi</vt:lpstr>
      <vt:lpstr>🤔 Datça Hakkında Görüşler</vt:lpstr>
      <vt:lpstr>🤔 Datça Hakkında Görüşler</vt:lpstr>
      <vt:lpstr>🤔 Datça Hakkında Görüşler</vt:lpstr>
      <vt:lpstr>🤔 Datça Hakkında Görüşler</vt:lpstr>
      <vt:lpstr>🏃‍♂️‍➡️ Kent Konseyinden Beklentiler</vt:lpstr>
      <vt:lpstr>🏃‍♂️‍➡️ Kent Konseyinden Beklentiler</vt:lpstr>
      <vt:lpstr>🏃‍♂️‍➡️ Kent Konseyinden Beklentiler</vt:lpstr>
      <vt:lpstr>🏃‍♂️‍➡️ Kent Konseyinden Beklentiler</vt:lpstr>
      <vt:lpstr>🏃‍♂️‍➡️ Kent Konseyinden Beklentiler</vt:lpstr>
      <vt:lpstr>🏃‍♂️‍➡️ Kent Konseyinden Beklentiler</vt:lpstr>
      <vt:lpstr>🏃‍♂️‍➡️ Kent Konseyinden Beklentiler</vt:lpstr>
      <vt:lpstr>🏃‍♂️‍➡️ Kent Konseyinden Beklentiler</vt:lpstr>
      <vt:lpstr>📖 Datça için bir proje başlatma imkânınız olsa ne yapardınız?</vt:lpstr>
      <vt:lpstr>📖 Datça için bir proje başlatma imkânınız olsa ne yapardınız?</vt:lpstr>
      <vt:lpstr>🔗 Tüm Grafiklerin Ortak Hikayesi</vt:lpstr>
      <vt:lpstr>🎯 Özet Olarak</vt:lpstr>
      <vt:lpstr>🎯 Özet Olarak</vt:lpstr>
      <vt:lpstr>🎯 Özet Olarak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Benim Mahallem Benim Sesim Anket Analizi 2026</dc:title>
  <dc:creator>Microsoft Office User</dc:creator>
  <cp:lastModifiedBy>Aytekin Erdoğan</cp:lastModifiedBy>
  <cp:revision>20</cp:revision>
  <dcterms:created xsi:type="dcterms:W3CDTF">2026-04-04T08:02:17Z</dcterms:created>
  <dcterms:modified xsi:type="dcterms:W3CDTF">2026-07-02T17:39:19Z</dcterms:modified>
</cp:coreProperties>
</file>